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4" r:id="rId37"/>
    <p:sldId id="292" r:id="rId38"/>
    <p:sldId id="293" r:id="rId3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734" y="-59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ounded Rectangle 9"/>
          <p:cNvSpPr/>
          <p:nvPr/>
        </p:nvSpPr>
        <p:spPr>
          <a:xfrm rot="20707748">
            <a:off x="-617539" y="-652551"/>
            <a:ext cx="6664606" cy="3942692"/>
          </a:xfrm>
          <a:custGeom>
            <a:avLst/>
            <a:gdLst/>
            <a:ahLst/>
            <a:cxnLst/>
            <a:rect l="l" t="t" r="r" b="b"/>
            <a:pathLst>
              <a:path w="6664606" h="3942692">
                <a:moveTo>
                  <a:pt x="1046923" y="0"/>
                </a:moveTo>
                <a:lnTo>
                  <a:pt x="6664606" y="1491692"/>
                </a:lnTo>
                <a:lnTo>
                  <a:pt x="6664606" y="3860602"/>
                </a:lnTo>
                <a:cubicBezTo>
                  <a:pt x="6664606" y="3905939"/>
                  <a:pt x="6627853" y="3942692"/>
                  <a:pt x="6582516" y="3942692"/>
                </a:cubicBezTo>
                <a:lnTo>
                  <a:pt x="0" y="3942692"/>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707748">
            <a:off x="6168153" y="-441831"/>
            <a:ext cx="3126510" cy="2426476"/>
          </a:xfrm>
          <a:custGeom>
            <a:avLst/>
            <a:gdLst/>
            <a:ahLst/>
            <a:cxnLst/>
            <a:rect l="l" t="t" r="r" b="b"/>
            <a:pathLst>
              <a:path w="3126510" h="2426476">
                <a:moveTo>
                  <a:pt x="0" y="0"/>
                </a:moveTo>
                <a:lnTo>
                  <a:pt x="3126510" y="830198"/>
                </a:lnTo>
                <a:lnTo>
                  <a:pt x="2702642" y="2426476"/>
                </a:lnTo>
                <a:lnTo>
                  <a:pt x="82091" y="2426476"/>
                </a:lnTo>
                <a:cubicBezTo>
                  <a:pt x="36754" y="2426475"/>
                  <a:pt x="1" y="2389722"/>
                  <a:pt x="1" y="2344385"/>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20707748">
            <a:off x="7144098" y="2001564"/>
            <a:ext cx="2679455" cy="4946037"/>
          </a:xfrm>
          <a:custGeom>
            <a:avLst/>
            <a:gdLst/>
            <a:ahLst/>
            <a:cxnLst/>
            <a:rect l="l" t="t" r="r" b="b"/>
            <a:pathLst>
              <a:path w="2679455" h="4946037">
                <a:moveTo>
                  <a:pt x="2679455" y="0"/>
                </a:moveTo>
                <a:lnTo>
                  <a:pt x="1366108" y="4946037"/>
                </a:lnTo>
                <a:lnTo>
                  <a:pt x="0" y="4583288"/>
                </a:lnTo>
                <a:lnTo>
                  <a:pt x="0" y="82090"/>
                </a:lnTo>
                <a:cubicBezTo>
                  <a:pt x="0" y="36753"/>
                  <a:pt x="36753" y="0"/>
                  <a:pt x="82090" y="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rot="20707748">
            <a:off x="-205621" y="3323292"/>
            <a:ext cx="7378073" cy="4557796"/>
          </a:xfrm>
          <a:custGeom>
            <a:avLst/>
            <a:gdLst/>
            <a:ahLst/>
            <a:cxnLst/>
            <a:rect l="l" t="t" r="r" b="b"/>
            <a:pathLst>
              <a:path w="7378073" h="4557796">
                <a:moveTo>
                  <a:pt x="7327936" y="6451"/>
                </a:moveTo>
                <a:cubicBezTo>
                  <a:pt x="7357400" y="18913"/>
                  <a:pt x="7378073" y="48087"/>
                  <a:pt x="7378073" y="82090"/>
                </a:cubicBezTo>
                <a:lnTo>
                  <a:pt x="7378073" y="4557796"/>
                </a:lnTo>
                <a:lnTo>
                  <a:pt x="0" y="2598658"/>
                </a:lnTo>
                <a:lnTo>
                  <a:pt x="690034" y="0"/>
                </a:lnTo>
                <a:lnTo>
                  <a:pt x="7295983" y="0"/>
                </a:lnTo>
                <a:cubicBezTo>
                  <a:pt x="7307317" y="0"/>
                  <a:pt x="7318115" y="2297"/>
                  <a:pt x="7327936"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900000">
            <a:off x="547834" y="3632676"/>
            <a:ext cx="5985159" cy="1606102"/>
          </a:xfrm>
        </p:spPr>
        <p:txBody>
          <a:bodyPr>
            <a:normAutofit/>
          </a:bodyPr>
          <a:lstStyle>
            <a:lvl1pPr>
              <a:lnSpc>
                <a:spcPts val="6000"/>
              </a:lnSpc>
              <a:defRPr sz="6000">
                <a:solidFill>
                  <a:schemeClr val="tx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900000">
            <a:off x="2201145" y="5027230"/>
            <a:ext cx="4655297" cy="1128495"/>
          </a:xfrm>
        </p:spPr>
        <p:txBody>
          <a:bodyPr>
            <a:normAutofit/>
          </a:bodyPr>
          <a:lstStyle>
            <a:lvl1pPr marL="0" indent="0" algn="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rot="-900000">
            <a:off x="6741465" y="2313285"/>
            <a:ext cx="1524000" cy="365125"/>
          </a:xfrm>
        </p:spPr>
        <p:txBody>
          <a:bodyPr/>
          <a:lstStyle>
            <a:lvl1pPr algn="l">
              <a:defRPr sz="1800">
                <a:solidFill>
                  <a:schemeClr val="tx1"/>
                </a:solidFill>
              </a:defRPr>
            </a:lvl1pPr>
          </a:lstStyle>
          <a:p>
            <a:fld id="{DE6BF4DF-825B-4BE8-B5BE-C6F90825E9D8}" type="datetimeFigureOut">
              <a:rPr lang="es-EC" smtClean="0"/>
              <a:t>23/03/2012</a:t>
            </a:fld>
            <a:endParaRPr lang="es-EC"/>
          </a:p>
        </p:txBody>
      </p:sp>
      <p:sp>
        <p:nvSpPr>
          <p:cNvPr id="5" name="Footer Placeholder 4"/>
          <p:cNvSpPr>
            <a:spLocks noGrp="1"/>
          </p:cNvSpPr>
          <p:nvPr>
            <p:ph type="ftr" sz="quarter" idx="11"/>
          </p:nvPr>
        </p:nvSpPr>
        <p:spPr>
          <a:xfrm rot="-900000">
            <a:off x="6551292" y="1528629"/>
            <a:ext cx="2465987" cy="365125"/>
          </a:xfrm>
        </p:spPr>
        <p:txBody>
          <a:bodyPr/>
          <a:lstStyle>
            <a:lvl1pPr>
              <a:defRPr>
                <a:solidFill>
                  <a:schemeClr val="tx1"/>
                </a:solidFill>
              </a:defRPr>
            </a:lvl1pPr>
          </a:lstStyle>
          <a:p>
            <a:endParaRPr lang="es-EC"/>
          </a:p>
        </p:txBody>
      </p:sp>
      <p:sp>
        <p:nvSpPr>
          <p:cNvPr id="6" name="Slide Number Placeholder 5"/>
          <p:cNvSpPr>
            <a:spLocks noGrp="1"/>
          </p:cNvSpPr>
          <p:nvPr>
            <p:ph type="sldNum" sz="quarter" idx="12"/>
          </p:nvPr>
        </p:nvSpPr>
        <p:spPr>
          <a:xfrm rot="-900000">
            <a:off x="6451719" y="1162062"/>
            <a:ext cx="2133600" cy="421038"/>
          </a:xfrm>
        </p:spPr>
        <p:txBody>
          <a:bodyPr anchor="ctr"/>
          <a:lstStyle>
            <a:lvl1pPr algn="l">
              <a:defRPr sz="2400">
                <a:solidFill>
                  <a:schemeClr val="tx1"/>
                </a:solidFil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ounded Rectangle 8"/>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3894" y="2921988"/>
            <a:ext cx="5064953" cy="1695631"/>
          </a:xfrm>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a:xfrm rot="900000">
            <a:off x="3479028" y="959716"/>
            <a:ext cx="4658735" cy="5077623"/>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rot="900000">
            <a:off x="1690988" y="608314"/>
            <a:ext cx="1789355" cy="365125"/>
          </a:xfrm>
        </p:spPr>
        <p:txBody>
          <a:bodyPr/>
          <a:lstStyle/>
          <a:p>
            <a:fld id="{DE6BF4DF-825B-4BE8-B5BE-C6F90825E9D8}" type="datetimeFigureOut">
              <a:rPr lang="es-EC" smtClean="0"/>
              <a:t>23/03/2012</a:t>
            </a:fld>
            <a:endParaRPr lang="es-EC"/>
          </a:p>
        </p:txBody>
      </p:sp>
      <p:sp>
        <p:nvSpPr>
          <p:cNvPr id="5" name="Footer Placeholder 4"/>
          <p:cNvSpPr>
            <a:spLocks noGrp="1"/>
          </p:cNvSpPr>
          <p:nvPr>
            <p:ph type="ftr" sz="quarter" idx="11"/>
          </p:nvPr>
        </p:nvSpPr>
        <p:spPr>
          <a:xfrm rot="900000">
            <a:off x="3103620" y="6177546"/>
            <a:ext cx="2392237" cy="365125"/>
          </a:xfrm>
        </p:spPr>
        <p:txBody>
          <a:bodyPr/>
          <a:lstStyle/>
          <a:p>
            <a:endParaRPr lang="es-EC"/>
          </a:p>
        </p:txBody>
      </p:sp>
      <p:sp>
        <p:nvSpPr>
          <p:cNvPr id="6" name="Slide Number Placeholder 5"/>
          <p:cNvSpPr>
            <a:spLocks noGrp="1"/>
          </p:cNvSpPr>
          <p:nvPr>
            <p:ph type="sldNum" sz="quarter" idx="12"/>
          </p:nvPr>
        </p:nvSpPr>
        <p:spPr>
          <a:xfrm rot="900000">
            <a:off x="1265370" y="300797"/>
            <a:ext cx="2287319" cy="365125"/>
          </a:xfrm>
        </p:spPr>
        <p:txBody>
          <a:body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7" name="Rounded Rectangle 16"/>
          <p:cNvSpPr/>
          <p:nvPr/>
        </p:nvSpPr>
        <p:spPr>
          <a:xfrm rot="900000">
            <a:off x="-57216" y="-1017685"/>
            <a:ext cx="7411427" cy="3438177"/>
          </a:xfrm>
          <a:custGeom>
            <a:avLst/>
            <a:gdLst/>
            <a:ahLst/>
            <a:cxnLst/>
            <a:rect l="l" t="t" r="r" b="b"/>
            <a:pathLst>
              <a:path w="7411427" h="3438177">
                <a:moveTo>
                  <a:pt x="0" y="1985886"/>
                </a:moveTo>
                <a:lnTo>
                  <a:pt x="7411427" y="0"/>
                </a:lnTo>
                <a:lnTo>
                  <a:pt x="7411427" y="3356087"/>
                </a:lnTo>
                <a:cubicBezTo>
                  <a:pt x="7411427" y="3401424"/>
                  <a:pt x="7374674" y="3438177"/>
                  <a:pt x="7329337" y="3438177"/>
                </a:cubicBezTo>
                <a:lnTo>
                  <a:pt x="389140" y="3438177"/>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776641" y="2417820"/>
            <a:ext cx="6998365" cy="5080081"/>
          </a:xfrm>
          <a:custGeom>
            <a:avLst/>
            <a:gdLst/>
            <a:ahLst/>
            <a:cxnLst/>
            <a:rect l="l" t="t" r="r" b="b"/>
            <a:pathLst>
              <a:path w="6998365" h="5080081">
                <a:moveTo>
                  <a:pt x="0" y="0"/>
                </a:moveTo>
                <a:lnTo>
                  <a:pt x="6916275" y="0"/>
                </a:lnTo>
                <a:cubicBezTo>
                  <a:pt x="6961612" y="0"/>
                  <a:pt x="6998365" y="36753"/>
                  <a:pt x="6998365" y="82090"/>
                </a:cubicBezTo>
                <a:lnTo>
                  <a:pt x="6998365" y="3569608"/>
                </a:lnTo>
                <a:lnTo>
                  <a:pt x="1361203" y="5080081"/>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900000">
            <a:off x="6338067" y="3775812"/>
            <a:ext cx="3102275" cy="3544033"/>
          </a:xfrm>
          <a:custGeom>
            <a:avLst/>
            <a:gdLst/>
            <a:ahLst/>
            <a:cxnLst/>
            <a:rect l="l" t="t" r="r" b="b"/>
            <a:pathLst>
              <a:path w="3102275" h="3544033">
                <a:moveTo>
                  <a:pt x="50137" y="6451"/>
                </a:moveTo>
                <a:cubicBezTo>
                  <a:pt x="59958" y="2297"/>
                  <a:pt x="70756" y="0"/>
                  <a:pt x="82090" y="0"/>
                </a:cubicBezTo>
                <a:lnTo>
                  <a:pt x="2375388" y="0"/>
                </a:lnTo>
                <a:lnTo>
                  <a:pt x="3102275" y="2712781"/>
                </a:lnTo>
                <a:lnTo>
                  <a:pt x="0" y="3544033"/>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rot="900000">
            <a:off x="7327879" y="-104312"/>
            <a:ext cx="2350627" cy="3820866"/>
          </a:xfrm>
          <a:custGeom>
            <a:avLst/>
            <a:gdLst/>
            <a:ahLst/>
            <a:cxnLst/>
            <a:rect l="l" t="t" r="r" b="b"/>
            <a:pathLst>
              <a:path w="2350627" h="3820866">
                <a:moveTo>
                  <a:pt x="1" y="355523"/>
                </a:moveTo>
                <a:lnTo>
                  <a:pt x="1326829" y="0"/>
                </a:lnTo>
                <a:lnTo>
                  <a:pt x="2350627" y="3820866"/>
                </a:lnTo>
                <a:lnTo>
                  <a:pt x="82091" y="3820866"/>
                </a:lnTo>
                <a:cubicBezTo>
                  <a:pt x="36754" y="3820866"/>
                  <a:pt x="1" y="3784113"/>
                  <a:pt x="0" y="373877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534986" y="2921829"/>
            <a:ext cx="5690855" cy="1570680"/>
          </a:xfrm>
        </p:spPr>
        <p:txBody>
          <a:bodyPr anchor="b">
            <a:noAutofit/>
          </a:bodyPr>
          <a:lstStyle>
            <a:lvl1pPr algn="r">
              <a:defRPr sz="48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rot="900000">
            <a:off x="537849" y="4494201"/>
            <a:ext cx="5271544" cy="1500187"/>
          </a:xfrm>
        </p:spPr>
        <p:txBody>
          <a:bodyPr anchor="t">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rot="900000">
            <a:off x="6878368" y="3761385"/>
            <a:ext cx="1524000" cy="365125"/>
          </a:xfrm>
        </p:spPr>
        <p:txBody>
          <a:bodyPr/>
          <a:lstStyle>
            <a:lvl1pPr algn="l">
              <a:defRPr/>
            </a:lvl1pPr>
          </a:lstStyle>
          <a:p>
            <a:fld id="{DE6BF4DF-825B-4BE8-B5BE-C6F90825E9D8}" type="datetimeFigureOut">
              <a:rPr lang="es-EC" smtClean="0"/>
              <a:t>23/03/2012</a:t>
            </a:fld>
            <a:endParaRPr lang="es-EC"/>
          </a:p>
        </p:txBody>
      </p:sp>
      <p:sp>
        <p:nvSpPr>
          <p:cNvPr id="5" name="Footer Placeholder 4"/>
          <p:cNvSpPr>
            <a:spLocks noGrp="1"/>
          </p:cNvSpPr>
          <p:nvPr>
            <p:ph type="ftr" sz="quarter" idx="11"/>
          </p:nvPr>
        </p:nvSpPr>
        <p:spPr>
          <a:xfrm rot="900000">
            <a:off x="7056965" y="3170795"/>
            <a:ext cx="1926305" cy="365125"/>
          </a:xfrm>
        </p:spPr>
        <p:txBody>
          <a:bodyPr/>
          <a:lstStyle/>
          <a:p>
            <a:endParaRPr lang="es-EC"/>
          </a:p>
        </p:txBody>
      </p:sp>
      <p:sp>
        <p:nvSpPr>
          <p:cNvPr id="6" name="Slide Number Placeholder 5"/>
          <p:cNvSpPr>
            <a:spLocks noGrp="1"/>
          </p:cNvSpPr>
          <p:nvPr>
            <p:ph type="sldNum" sz="quarter" idx="12"/>
          </p:nvPr>
        </p:nvSpPr>
        <p:spPr>
          <a:xfrm rot="900000" flipH="1">
            <a:off x="7176363" y="2661157"/>
            <a:ext cx="683979"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7" name="Rounded Rectangle 16"/>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1893" y="2231024"/>
            <a:ext cx="4820301" cy="1436159"/>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rot="-900000">
            <a:off x="1014439" y="1335061"/>
            <a:ext cx="2578608" cy="483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rot="-900000">
            <a:off x="3701032" y="618005"/>
            <a:ext cx="2580010" cy="4837176"/>
          </a:xfrm>
        </p:spPr>
        <p:txBody>
          <a:bodyPr anchor="t"/>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a:xfrm rot="-900000">
            <a:off x="7755919" y="5887412"/>
            <a:ext cx="1241980" cy="365125"/>
          </a:xfrm>
        </p:spPr>
        <p:txBody>
          <a:bodyPr/>
          <a:lstStyle>
            <a:lvl1pPr algn="l">
              <a:defRPr/>
            </a:lvl1pPr>
          </a:lstStyle>
          <a:p>
            <a:fld id="{DE6BF4DF-825B-4BE8-B5BE-C6F90825E9D8}" type="datetimeFigureOut">
              <a:rPr lang="es-EC" smtClean="0"/>
              <a:t>23/03/2012</a:t>
            </a:fld>
            <a:endParaRPr lang="es-EC"/>
          </a:p>
        </p:txBody>
      </p:sp>
      <p:sp>
        <p:nvSpPr>
          <p:cNvPr id="6" name="Footer Placeholder 5"/>
          <p:cNvSpPr>
            <a:spLocks noGrp="1"/>
          </p:cNvSpPr>
          <p:nvPr>
            <p:ph type="ftr" sz="quarter" idx="11"/>
          </p:nvPr>
        </p:nvSpPr>
        <p:spPr>
          <a:xfrm rot="-900000">
            <a:off x="4054658" y="5494374"/>
            <a:ext cx="3124200" cy="365125"/>
          </a:xfrm>
        </p:spPr>
        <p:txBody>
          <a:bodyPr/>
          <a:lstStyle>
            <a:lvl1pPr algn="r">
              <a:defRPr/>
            </a:lvl1pPr>
          </a:lstStyle>
          <a:p>
            <a:endParaRPr lang="es-EC"/>
          </a:p>
        </p:txBody>
      </p:sp>
      <p:sp>
        <p:nvSpPr>
          <p:cNvPr id="7" name="Slide Number Placeholder 6"/>
          <p:cNvSpPr>
            <a:spLocks noGrp="1"/>
          </p:cNvSpPr>
          <p:nvPr>
            <p:ph type="sldNum" sz="quarter" idx="12"/>
          </p:nvPr>
        </p:nvSpPr>
        <p:spPr>
          <a:xfrm rot="-900000">
            <a:off x="7690164" y="5643110"/>
            <a:ext cx="1241693"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53" name="Rounded Rectangle 52"/>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rot="-900000">
            <a:off x="854761" y="1406870"/>
            <a:ext cx="2213148" cy="759866"/>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rot="-900000">
            <a:off x="1120518" y="2227895"/>
            <a:ext cx="2578608" cy="39387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Text Placeholder 4"/>
          <p:cNvSpPr>
            <a:spLocks noGrp="1"/>
          </p:cNvSpPr>
          <p:nvPr>
            <p:ph type="body" sz="quarter" idx="3"/>
          </p:nvPr>
        </p:nvSpPr>
        <p:spPr>
          <a:xfrm rot="-900000">
            <a:off x="3535709" y="687503"/>
            <a:ext cx="2214753" cy="75304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rot="-900000">
            <a:off x="3808498" y="1495882"/>
            <a:ext cx="2578608" cy="39559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a:xfrm rot="-900000">
            <a:off x="7754112" y="5888736"/>
            <a:ext cx="1243584" cy="365125"/>
          </a:xfrm>
        </p:spPr>
        <p:txBody>
          <a:bodyPr/>
          <a:lstStyle>
            <a:lvl1pPr algn="l">
              <a:defRPr/>
            </a:lvl1pPr>
          </a:lstStyle>
          <a:p>
            <a:fld id="{DE6BF4DF-825B-4BE8-B5BE-C6F90825E9D8}" type="datetimeFigureOut">
              <a:rPr lang="es-EC" smtClean="0"/>
              <a:t>23/03/2012</a:t>
            </a:fld>
            <a:endParaRPr lang="es-EC"/>
          </a:p>
        </p:txBody>
      </p:sp>
      <p:sp>
        <p:nvSpPr>
          <p:cNvPr id="8" name="Footer Placeholder 7"/>
          <p:cNvSpPr>
            <a:spLocks noGrp="1"/>
          </p:cNvSpPr>
          <p:nvPr>
            <p:ph type="ftr" sz="quarter" idx="11"/>
          </p:nvPr>
        </p:nvSpPr>
        <p:spPr>
          <a:xfrm rot="-900000">
            <a:off x="4050792" y="5495544"/>
            <a:ext cx="3124200" cy="365125"/>
          </a:xfrm>
        </p:spPr>
        <p:txBody>
          <a:bodyPr/>
          <a:lstStyle>
            <a:lvl1pPr algn="r">
              <a:defRPr/>
            </a:lvl1pPr>
          </a:lstStyle>
          <a:p>
            <a:endParaRPr lang="es-EC"/>
          </a:p>
        </p:txBody>
      </p:sp>
      <p:sp>
        <p:nvSpPr>
          <p:cNvPr id="9" name="Slide Number Placeholder 8"/>
          <p:cNvSpPr>
            <a:spLocks noGrp="1"/>
          </p:cNvSpPr>
          <p:nvPr>
            <p:ph type="sldNum" sz="quarter" idx="12"/>
          </p:nvPr>
        </p:nvSpPr>
        <p:spPr>
          <a:xfrm rot="-900000">
            <a:off x="7690104" y="5641848"/>
            <a:ext cx="1243584"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1" name="Rounded Rectangle 20"/>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0936" y="2926080"/>
            <a:ext cx="5065776" cy="1691640"/>
          </a:xfrm>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a:xfrm rot="900000">
            <a:off x="1691640" y="612648"/>
            <a:ext cx="1792224" cy="365125"/>
          </a:xfrm>
        </p:spPr>
        <p:txBody>
          <a:bodyPr/>
          <a:lstStyle/>
          <a:p>
            <a:fld id="{DE6BF4DF-825B-4BE8-B5BE-C6F90825E9D8}" type="datetimeFigureOut">
              <a:rPr lang="es-EC" smtClean="0"/>
              <a:t>23/03/2012</a:t>
            </a:fld>
            <a:endParaRPr lang="es-EC"/>
          </a:p>
        </p:txBody>
      </p:sp>
      <p:sp>
        <p:nvSpPr>
          <p:cNvPr id="4" name="Footer Placeholder 3"/>
          <p:cNvSpPr>
            <a:spLocks noGrp="1"/>
          </p:cNvSpPr>
          <p:nvPr>
            <p:ph type="ftr" sz="quarter" idx="11"/>
          </p:nvPr>
        </p:nvSpPr>
        <p:spPr>
          <a:xfrm rot="900000">
            <a:off x="2493721" y="6101033"/>
            <a:ext cx="3052113" cy="365125"/>
          </a:xfrm>
        </p:spPr>
        <p:txBody>
          <a:bodyPr/>
          <a:lstStyle/>
          <a:p>
            <a:endParaRPr lang="es-EC"/>
          </a:p>
        </p:txBody>
      </p:sp>
      <p:sp>
        <p:nvSpPr>
          <p:cNvPr id="5" name="Slide Number Placeholder 4"/>
          <p:cNvSpPr>
            <a:spLocks noGrp="1"/>
          </p:cNvSpPr>
          <p:nvPr>
            <p:ph type="sldNum" sz="quarter" idx="12"/>
          </p:nvPr>
        </p:nvSpPr>
        <p:spPr>
          <a:xfrm rot="900000">
            <a:off x="1261872" y="301752"/>
            <a:ext cx="2286000" cy="365125"/>
          </a:xfrm>
        </p:spPr>
        <p:txBody>
          <a:body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12" name="Rounded Rectangle 11"/>
          <p:cNvSpPr/>
          <p:nvPr/>
        </p:nvSpPr>
        <p:spPr>
          <a:xfrm rot="900000">
            <a:off x="-372248" y="-1218153"/>
            <a:ext cx="8577953" cy="6344114"/>
          </a:xfrm>
          <a:custGeom>
            <a:avLst/>
            <a:gdLst/>
            <a:ahLst/>
            <a:cxnLst/>
            <a:rect l="l" t="t" r="r" b="b"/>
            <a:pathLst>
              <a:path w="8577953" h="6344114">
                <a:moveTo>
                  <a:pt x="0" y="2298455"/>
                </a:moveTo>
                <a:lnTo>
                  <a:pt x="8577953" y="0"/>
                </a:lnTo>
                <a:lnTo>
                  <a:pt x="8577953" y="6262024"/>
                </a:lnTo>
                <a:cubicBezTo>
                  <a:pt x="8577953" y="6307361"/>
                  <a:pt x="8541200" y="6344113"/>
                  <a:pt x="8495863" y="6344113"/>
                </a:cubicBezTo>
                <a:lnTo>
                  <a:pt x="1084031" y="634411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0000">
            <a:off x="-449071" y="5207889"/>
            <a:ext cx="7470000" cy="2486713"/>
          </a:xfrm>
          <a:custGeom>
            <a:avLst/>
            <a:gdLst/>
            <a:ahLst/>
            <a:cxnLst/>
            <a:rect l="l" t="t" r="r" b="b"/>
            <a:pathLst>
              <a:path w="7470000" h="2486713">
                <a:moveTo>
                  <a:pt x="0" y="0"/>
                </a:moveTo>
                <a:lnTo>
                  <a:pt x="7387910" y="0"/>
                </a:lnTo>
                <a:cubicBezTo>
                  <a:pt x="7433247" y="0"/>
                  <a:pt x="7470000" y="36753"/>
                  <a:pt x="7470000" y="82090"/>
                </a:cubicBezTo>
                <a:lnTo>
                  <a:pt x="7470000" y="663670"/>
                </a:lnTo>
                <a:lnTo>
                  <a:pt x="666313" y="2486713"/>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0000">
            <a:off x="7192310" y="6483326"/>
            <a:ext cx="1932834" cy="635630"/>
          </a:xfrm>
          <a:custGeom>
            <a:avLst/>
            <a:gdLst/>
            <a:ahLst/>
            <a:cxnLst/>
            <a:rect l="l" t="t" r="r" b="b"/>
            <a:pathLst>
              <a:path w="1932834" h="635630">
                <a:moveTo>
                  <a:pt x="50137" y="6451"/>
                </a:moveTo>
                <a:cubicBezTo>
                  <a:pt x="59958" y="2297"/>
                  <a:pt x="70756" y="0"/>
                  <a:pt x="82090" y="0"/>
                </a:cubicBezTo>
                <a:lnTo>
                  <a:pt x="1901288" y="0"/>
                </a:lnTo>
                <a:lnTo>
                  <a:pt x="1932834" y="117729"/>
                </a:lnTo>
                <a:lnTo>
                  <a:pt x="0" y="635630"/>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rot="900000">
            <a:off x="8127084" y="92392"/>
            <a:ext cx="1878991" cy="6414233"/>
          </a:xfrm>
          <a:custGeom>
            <a:avLst/>
            <a:gdLst/>
            <a:ahLst/>
            <a:cxnLst/>
            <a:rect l="l" t="t" r="r" b="b"/>
            <a:pathLst>
              <a:path w="1878991" h="6414233">
                <a:moveTo>
                  <a:pt x="0" y="42953"/>
                </a:moveTo>
                <a:lnTo>
                  <a:pt x="160303" y="0"/>
                </a:lnTo>
                <a:lnTo>
                  <a:pt x="1878991" y="6414233"/>
                </a:lnTo>
                <a:lnTo>
                  <a:pt x="82090" y="6414233"/>
                </a:lnTo>
                <a:cubicBezTo>
                  <a:pt x="36753" y="6414233"/>
                  <a:pt x="0" y="6377480"/>
                  <a:pt x="0" y="633214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rot="900000">
            <a:off x="7521938" y="5927116"/>
            <a:ext cx="1524000" cy="365125"/>
          </a:xfrm>
        </p:spPr>
        <p:txBody>
          <a:bodyPr/>
          <a:lstStyle>
            <a:lvl1pPr algn="l">
              <a:defRPr/>
            </a:lvl1pPr>
          </a:lstStyle>
          <a:p>
            <a:fld id="{DE6BF4DF-825B-4BE8-B5BE-C6F90825E9D8}" type="datetimeFigureOut">
              <a:rPr lang="es-EC" smtClean="0"/>
              <a:t>23/03/2012</a:t>
            </a:fld>
            <a:endParaRPr lang="es-EC"/>
          </a:p>
        </p:txBody>
      </p:sp>
      <p:sp>
        <p:nvSpPr>
          <p:cNvPr id="3" name="Footer Placeholder 2"/>
          <p:cNvSpPr>
            <a:spLocks noGrp="1"/>
          </p:cNvSpPr>
          <p:nvPr>
            <p:ph type="ftr" sz="quarter" idx="11"/>
          </p:nvPr>
        </p:nvSpPr>
        <p:spPr>
          <a:xfrm rot="900000">
            <a:off x="3892286" y="5987296"/>
            <a:ext cx="3124200" cy="295162"/>
          </a:xfrm>
        </p:spPr>
        <p:txBody>
          <a:bodyPr/>
          <a:lstStyle>
            <a:lvl1pPr algn="r">
              <a:defRPr/>
            </a:lvl1pPr>
          </a:lstStyle>
          <a:p>
            <a:endParaRPr lang="es-EC"/>
          </a:p>
        </p:txBody>
      </p:sp>
      <p:sp>
        <p:nvSpPr>
          <p:cNvPr id="4" name="Slide Number Placeholder 3"/>
          <p:cNvSpPr>
            <a:spLocks noGrp="1"/>
          </p:cNvSpPr>
          <p:nvPr>
            <p:ph type="sldNum" sz="quarter" idx="12"/>
          </p:nvPr>
        </p:nvSpPr>
        <p:spPr>
          <a:xfrm rot="900000">
            <a:off x="7599046" y="5570110"/>
            <a:ext cx="716206"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3" name="Rounded Rectangle 12"/>
          <p:cNvSpPr/>
          <p:nvPr/>
        </p:nvSpPr>
        <p:spPr>
          <a:xfrm rot="20707748">
            <a:off x="-897260" y="-624538"/>
            <a:ext cx="7286946" cy="6041338"/>
          </a:xfrm>
          <a:custGeom>
            <a:avLst/>
            <a:gdLst/>
            <a:ahLst/>
            <a:cxnLst/>
            <a:rect l="l" t="t" r="r" b="b"/>
            <a:pathLst>
              <a:path w="7286946" h="6041338">
                <a:moveTo>
                  <a:pt x="1604186" y="0"/>
                </a:moveTo>
                <a:lnTo>
                  <a:pt x="7286946" y="1508972"/>
                </a:lnTo>
                <a:lnTo>
                  <a:pt x="7286946" y="5959247"/>
                </a:lnTo>
                <a:cubicBezTo>
                  <a:pt x="7286946" y="6004584"/>
                  <a:pt x="7250193" y="6041337"/>
                  <a:pt x="7204856" y="6041337"/>
                </a:cubicBezTo>
                <a:lnTo>
                  <a:pt x="0" y="6041338"/>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64806" y="5378153"/>
            <a:ext cx="7443151" cy="2476431"/>
          </a:xfrm>
          <a:custGeom>
            <a:avLst/>
            <a:gdLst/>
            <a:ahLst/>
            <a:cxnLst/>
            <a:rect l="l" t="t" r="r" b="b"/>
            <a:pathLst>
              <a:path w="7443151" h="2476431">
                <a:moveTo>
                  <a:pt x="7393013" y="6452"/>
                </a:moveTo>
                <a:cubicBezTo>
                  <a:pt x="7422477" y="18914"/>
                  <a:pt x="7443150" y="48087"/>
                  <a:pt x="7443150" y="82090"/>
                </a:cubicBezTo>
                <a:lnTo>
                  <a:pt x="7443151" y="2476431"/>
                </a:lnTo>
                <a:lnTo>
                  <a:pt x="0" y="500014"/>
                </a:lnTo>
                <a:lnTo>
                  <a:pt x="132771" y="1"/>
                </a:lnTo>
                <a:lnTo>
                  <a:pt x="7361060" y="1"/>
                </a:lnTo>
                <a:cubicBezTo>
                  <a:pt x="7372394" y="0"/>
                  <a:pt x="7383192" y="2298"/>
                  <a:pt x="7393013" y="6452"/>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660994" y="5459931"/>
            <a:ext cx="1709023" cy="1538302"/>
          </a:xfrm>
          <a:custGeom>
            <a:avLst/>
            <a:gdLst/>
            <a:ahLst/>
            <a:cxnLst/>
            <a:rect l="l" t="t" r="r" b="b"/>
            <a:pathLst>
              <a:path w="1709023" h="1538302">
                <a:moveTo>
                  <a:pt x="1709023" y="0"/>
                </a:moveTo>
                <a:lnTo>
                  <a:pt x="1300550" y="1538302"/>
                </a:lnTo>
                <a:lnTo>
                  <a:pt x="0" y="119296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20707748">
            <a:off x="6673110" y="-489836"/>
            <a:ext cx="3059119" cy="5809409"/>
          </a:xfrm>
          <a:custGeom>
            <a:avLst/>
            <a:gdLst/>
            <a:ahLst/>
            <a:cxnLst/>
            <a:rect l="l" t="t" r="r" b="b"/>
            <a:pathLst>
              <a:path w="3059119" h="5809409">
                <a:moveTo>
                  <a:pt x="0" y="0"/>
                </a:moveTo>
                <a:lnTo>
                  <a:pt x="3059119" y="812303"/>
                </a:lnTo>
                <a:lnTo>
                  <a:pt x="1732212" y="5809409"/>
                </a:lnTo>
                <a:lnTo>
                  <a:pt x="82090" y="5809409"/>
                </a:lnTo>
                <a:cubicBezTo>
                  <a:pt x="36753" y="5809409"/>
                  <a:pt x="0" y="5772656"/>
                  <a:pt x="0" y="5727319"/>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nchor="b"/>
          <a:lstStyle>
            <a:lvl1pPr algn="r">
              <a:defRPr sz="4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rot="-900000">
            <a:off x="844848" y="997933"/>
            <a:ext cx="5343100" cy="3888220"/>
          </a:xfrm>
        </p:spPr>
        <p:txBody>
          <a:bodyPr anchor="b"/>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900000">
            <a:off x="3216573" y="5144589"/>
            <a:ext cx="3930375" cy="988131"/>
          </a:xfrm>
        </p:spPr>
        <p:txBody>
          <a:bodyPr>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900000">
            <a:off x="7754112" y="5888736"/>
            <a:ext cx="1243584" cy="365125"/>
          </a:xfrm>
        </p:spPr>
        <p:txBody>
          <a:bodyPr/>
          <a:lstStyle>
            <a:lvl1pPr algn="l">
              <a:defRPr/>
            </a:lvl1pPr>
          </a:lstStyle>
          <a:p>
            <a:fld id="{DE6BF4DF-825B-4BE8-B5BE-C6F90825E9D8}" type="datetimeFigureOut">
              <a:rPr lang="es-EC" smtClean="0"/>
              <a:t>23/03/2012</a:t>
            </a:fld>
            <a:endParaRPr lang="es-EC"/>
          </a:p>
        </p:txBody>
      </p:sp>
      <p:sp>
        <p:nvSpPr>
          <p:cNvPr id="6" name="Footer Placeholder 5"/>
          <p:cNvSpPr>
            <a:spLocks noGrp="1"/>
          </p:cNvSpPr>
          <p:nvPr>
            <p:ph type="ftr" sz="quarter" idx="11"/>
          </p:nvPr>
        </p:nvSpPr>
        <p:spPr>
          <a:xfrm rot="-900000">
            <a:off x="4263966" y="6099104"/>
            <a:ext cx="3063047" cy="365125"/>
          </a:xfrm>
        </p:spPr>
        <p:txBody>
          <a:bodyPr/>
          <a:lstStyle>
            <a:lvl1pPr algn="r">
              <a:defRPr/>
            </a:lvl1pPr>
          </a:lstStyle>
          <a:p>
            <a:endParaRPr lang="es-EC"/>
          </a:p>
        </p:txBody>
      </p:sp>
      <p:sp>
        <p:nvSpPr>
          <p:cNvPr id="7" name="Slide Number Placeholder 6"/>
          <p:cNvSpPr>
            <a:spLocks noGrp="1"/>
          </p:cNvSpPr>
          <p:nvPr>
            <p:ph type="sldNum" sz="quarter" idx="12"/>
          </p:nvPr>
        </p:nvSpPr>
        <p:spPr>
          <a:xfrm rot="-900000">
            <a:off x="7690104" y="5641848"/>
            <a:ext cx="1243584"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rot="900000">
            <a:off x="-533701" y="-979752"/>
            <a:ext cx="6672870" cy="6821601"/>
          </a:xfrm>
          <a:custGeom>
            <a:avLst/>
            <a:gdLst/>
            <a:ahLst/>
            <a:cxnLst/>
            <a:rect l="l" t="t" r="r" b="b"/>
            <a:pathLst>
              <a:path w="6672870" h="6821601">
                <a:moveTo>
                  <a:pt x="0" y="1787990"/>
                </a:moveTo>
                <a:lnTo>
                  <a:pt x="6672870" y="0"/>
                </a:lnTo>
                <a:lnTo>
                  <a:pt x="6672870" y="6739511"/>
                </a:lnTo>
                <a:cubicBezTo>
                  <a:pt x="6672870" y="6784848"/>
                  <a:pt x="6636117" y="6821601"/>
                  <a:pt x="6590780" y="6821601"/>
                </a:cubicBezTo>
                <a:lnTo>
                  <a:pt x="1348753" y="6821601"/>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900000">
            <a:off x="-283896" y="5969722"/>
            <a:ext cx="5300494" cy="1495954"/>
          </a:xfrm>
          <a:custGeom>
            <a:avLst/>
            <a:gdLst/>
            <a:ahLst/>
            <a:cxnLst/>
            <a:rect l="l" t="t" r="r" b="b"/>
            <a:pathLst>
              <a:path w="5300494" h="1495954">
                <a:moveTo>
                  <a:pt x="0" y="0"/>
                </a:moveTo>
                <a:lnTo>
                  <a:pt x="5218404" y="0"/>
                </a:lnTo>
                <a:cubicBezTo>
                  <a:pt x="5263741" y="0"/>
                  <a:pt x="5300494" y="36753"/>
                  <a:pt x="5300494" y="82090"/>
                </a:cubicBezTo>
                <a:lnTo>
                  <a:pt x="5300494" y="183095"/>
                </a:lnTo>
                <a:lnTo>
                  <a:pt x="400840" y="149595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rot="900000">
            <a:off x="6930292" y="-242630"/>
            <a:ext cx="2434235" cy="1383623"/>
          </a:xfrm>
          <a:custGeom>
            <a:avLst/>
            <a:gdLst/>
            <a:ahLst/>
            <a:cxnLst/>
            <a:rect l="l" t="t" r="r" b="b"/>
            <a:pathLst>
              <a:path w="2434235" h="1383623">
                <a:moveTo>
                  <a:pt x="0" y="552912"/>
                </a:moveTo>
                <a:lnTo>
                  <a:pt x="2063495" y="0"/>
                </a:lnTo>
                <a:lnTo>
                  <a:pt x="2434235" y="1383623"/>
                </a:lnTo>
                <a:lnTo>
                  <a:pt x="82090" y="1383622"/>
                </a:lnTo>
                <a:cubicBezTo>
                  <a:pt x="36754" y="1383622"/>
                  <a:pt x="0" y="1346869"/>
                  <a:pt x="0" y="130153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5899782" y="1282101"/>
            <a:ext cx="3842742" cy="6178450"/>
          </a:xfrm>
          <a:custGeom>
            <a:avLst/>
            <a:gdLst/>
            <a:ahLst/>
            <a:cxnLst/>
            <a:rect l="l" t="t" r="r" b="b"/>
            <a:pathLst>
              <a:path w="3842742" h="6178450">
                <a:moveTo>
                  <a:pt x="50137" y="6451"/>
                </a:moveTo>
                <a:cubicBezTo>
                  <a:pt x="59958" y="2297"/>
                  <a:pt x="70756" y="0"/>
                  <a:pt x="82090" y="0"/>
                </a:cubicBezTo>
                <a:lnTo>
                  <a:pt x="2463128" y="0"/>
                </a:lnTo>
                <a:lnTo>
                  <a:pt x="3842742" y="5148790"/>
                </a:lnTo>
                <a:lnTo>
                  <a:pt x="0" y="6178450"/>
                </a:lnTo>
                <a:lnTo>
                  <a:pt x="0" y="82090"/>
                </a:lnTo>
                <a:cubicBezTo>
                  <a:pt x="0" y="48087"/>
                  <a:pt x="20674" y="18913"/>
                  <a:pt x="5013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4578273" y="2744935"/>
            <a:ext cx="5036383" cy="1997131"/>
          </a:xfrm>
        </p:spPr>
        <p:txBody>
          <a:bodyPr anchor="t">
            <a:normAutofit/>
          </a:bodyPr>
          <a:lstStyle>
            <a:lvl1pPr algn="r">
              <a:defRPr sz="44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rot="900000">
            <a:off x="1507529" y="615731"/>
            <a:ext cx="4323504" cy="3294418"/>
          </a:xfrm>
          <a:prstGeom prst="roundRect">
            <a:avLst>
              <a:gd name="adj" fmla="val 4992"/>
            </a:avLst>
          </a:prstGeom>
          <a:ln w="19050">
            <a:solidFill>
              <a:schemeClr val="tx1"/>
            </a:solidFill>
          </a:ln>
          <a:effectLst>
            <a:innerShdw blurRad="101600" dir="13500000">
              <a:prstClr val="black">
                <a:alpha val="70000"/>
              </a:prstClr>
            </a:inn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900000">
            <a:off x="822789" y="4161126"/>
            <a:ext cx="4310915" cy="1203540"/>
          </a:xfrm>
        </p:spPr>
        <p:txBody>
          <a:bodyPr anchor="t">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900000">
            <a:off x="6992395" y="571255"/>
            <a:ext cx="1524000" cy="365125"/>
          </a:xfrm>
        </p:spPr>
        <p:txBody>
          <a:bodyPr/>
          <a:lstStyle>
            <a:lvl1pPr algn="l">
              <a:defRPr/>
            </a:lvl1pPr>
          </a:lstStyle>
          <a:p>
            <a:fld id="{DE6BF4DF-825B-4BE8-B5BE-C6F90825E9D8}" type="datetimeFigureOut">
              <a:rPr lang="es-EC" smtClean="0"/>
              <a:t>23/03/2012</a:t>
            </a:fld>
            <a:endParaRPr lang="es-EC"/>
          </a:p>
        </p:txBody>
      </p:sp>
      <p:sp>
        <p:nvSpPr>
          <p:cNvPr id="6" name="Footer Placeholder 5"/>
          <p:cNvSpPr>
            <a:spLocks noGrp="1"/>
          </p:cNvSpPr>
          <p:nvPr>
            <p:ph type="ftr" sz="quarter" idx="11"/>
          </p:nvPr>
        </p:nvSpPr>
        <p:spPr>
          <a:xfrm rot="900000">
            <a:off x="647292" y="5162531"/>
            <a:ext cx="2977453" cy="365125"/>
          </a:xfrm>
        </p:spPr>
        <p:txBody>
          <a:bodyPr/>
          <a:lstStyle>
            <a:lvl1pPr algn="l">
              <a:defRPr/>
            </a:lvl1pPr>
          </a:lstStyle>
          <a:p>
            <a:endParaRPr lang="es-EC"/>
          </a:p>
        </p:txBody>
      </p:sp>
      <p:sp>
        <p:nvSpPr>
          <p:cNvPr id="7" name="Slide Number Placeholder 6"/>
          <p:cNvSpPr>
            <a:spLocks noGrp="1"/>
          </p:cNvSpPr>
          <p:nvPr>
            <p:ph type="sldNum" sz="quarter" idx="12"/>
          </p:nvPr>
        </p:nvSpPr>
        <p:spPr>
          <a:xfrm rot="900000">
            <a:off x="7046470" y="391054"/>
            <a:ext cx="1963187"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2" name="Rounded Rectangle 11"/>
          <p:cNvSpPr/>
          <p:nvPr/>
        </p:nvSpPr>
        <p:spPr>
          <a:xfrm rot="20707748">
            <a:off x="-895918" y="-766298"/>
            <a:ext cx="8332816" cy="5894380"/>
          </a:xfrm>
          <a:custGeom>
            <a:avLst/>
            <a:gdLst/>
            <a:ahLst/>
            <a:cxnLst/>
            <a:rect l="l" t="t" r="r" b="b"/>
            <a:pathLst>
              <a:path w="8332816" h="5894380">
                <a:moveTo>
                  <a:pt x="1565164" y="0"/>
                </a:moveTo>
                <a:lnTo>
                  <a:pt x="8332816" y="1797049"/>
                </a:lnTo>
                <a:lnTo>
                  <a:pt x="8332816" y="5812290"/>
                </a:lnTo>
                <a:cubicBezTo>
                  <a:pt x="8332816" y="5857627"/>
                  <a:pt x="8296063" y="5894380"/>
                  <a:pt x="8250726" y="5894380"/>
                </a:cubicBezTo>
                <a:lnTo>
                  <a:pt x="0" y="589438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64746" y="5089618"/>
            <a:ext cx="8528044" cy="2911464"/>
          </a:xfrm>
          <a:custGeom>
            <a:avLst/>
            <a:gdLst/>
            <a:ahLst/>
            <a:cxnLst/>
            <a:rect l="l" t="t" r="r" b="b"/>
            <a:pathLst>
              <a:path w="8528044" h="2911464">
                <a:moveTo>
                  <a:pt x="8477907" y="6451"/>
                </a:moveTo>
                <a:cubicBezTo>
                  <a:pt x="8507371" y="18913"/>
                  <a:pt x="8528044" y="48087"/>
                  <a:pt x="8528044" y="82090"/>
                </a:cubicBezTo>
                <a:lnTo>
                  <a:pt x="8528044" y="2911464"/>
                </a:lnTo>
                <a:lnTo>
                  <a:pt x="0" y="646970"/>
                </a:lnTo>
                <a:lnTo>
                  <a:pt x="171794" y="0"/>
                </a:lnTo>
                <a:lnTo>
                  <a:pt x="8445954" y="0"/>
                </a:lnTo>
                <a:cubicBezTo>
                  <a:pt x="8457288" y="0"/>
                  <a:pt x="8468086" y="2297"/>
                  <a:pt x="847790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8533928" y="3839503"/>
            <a:ext cx="1011244" cy="2994350"/>
          </a:xfrm>
          <a:custGeom>
            <a:avLst/>
            <a:gdLst/>
            <a:ahLst/>
            <a:cxnLst/>
            <a:rect l="l" t="t" r="r" b="b"/>
            <a:pathLst>
              <a:path w="1011244" h="2994350">
                <a:moveTo>
                  <a:pt x="1011244" y="0"/>
                </a:moveTo>
                <a:lnTo>
                  <a:pt x="216140" y="2994350"/>
                </a:lnTo>
                <a:lnTo>
                  <a:pt x="0" y="2936957"/>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588490" y="-321837"/>
            <a:ext cx="1976541" cy="4072806"/>
          </a:xfrm>
          <a:custGeom>
            <a:avLst/>
            <a:gdLst/>
            <a:ahLst/>
            <a:cxnLst/>
            <a:rect l="l" t="t" r="r" b="b"/>
            <a:pathLst>
              <a:path w="1976541" h="4072806">
                <a:moveTo>
                  <a:pt x="0" y="0"/>
                </a:moveTo>
                <a:lnTo>
                  <a:pt x="1976541" y="524841"/>
                </a:lnTo>
                <a:lnTo>
                  <a:pt x="1034432" y="4072806"/>
                </a:lnTo>
                <a:lnTo>
                  <a:pt x="82090" y="4072806"/>
                </a:lnTo>
                <a:cubicBezTo>
                  <a:pt x="36753" y="4072806"/>
                  <a:pt x="0" y="4036053"/>
                  <a:pt x="0" y="399071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3183882" y="4760430"/>
            <a:ext cx="5004753" cy="1299542"/>
          </a:xfrm>
        </p:spPr>
        <p:txBody>
          <a:bodyPr ancho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rot="-900000">
            <a:off x="781854" y="984581"/>
            <a:ext cx="6581279" cy="360475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a:xfrm rot="-900000">
            <a:off x="6996405" y="6238502"/>
            <a:ext cx="1524000" cy="365125"/>
          </a:xfrm>
        </p:spPr>
        <p:txBody>
          <a:bodyPr/>
          <a:lstStyle/>
          <a:p>
            <a:fld id="{DE6BF4DF-825B-4BE8-B5BE-C6F90825E9D8}" type="datetimeFigureOut">
              <a:rPr lang="es-EC" smtClean="0"/>
              <a:t>23/03/2012</a:t>
            </a:fld>
            <a:endParaRPr lang="es-EC"/>
          </a:p>
        </p:txBody>
      </p:sp>
      <p:sp>
        <p:nvSpPr>
          <p:cNvPr id="5" name="Footer Placeholder 4"/>
          <p:cNvSpPr>
            <a:spLocks noGrp="1"/>
          </p:cNvSpPr>
          <p:nvPr>
            <p:ph type="ftr" sz="quarter" idx="11"/>
          </p:nvPr>
        </p:nvSpPr>
        <p:spPr>
          <a:xfrm rot="-900000">
            <a:off x="5321849" y="6094794"/>
            <a:ext cx="3124200" cy="365125"/>
          </a:xfrm>
        </p:spPr>
        <p:txBody>
          <a:bodyPr/>
          <a:lstStyle>
            <a:lvl1pPr algn="r">
              <a:defRPr/>
            </a:lvl1pPr>
          </a:lstStyle>
          <a:p>
            <a:endParaRPr lang="es-EC"/>
          </a:p>
        </p:txBody>
      </p:sp>
      <p:sp>
        <p:nvSpPr>
          <p:cNvPr id="6" name="Slide Number Placeholder 5"/>
          <p:cNvSpPr>
            <a:spLocks noGrp="1"/>
          </p:cNvSpPr>
          <p:nvPr>
            <p:ph type="sldNum" sz="quarter" idx="12"/>
          </p:nvPr>
        </p:nvSpPr>
        <p:spPr>
          <a:xfrm rot="-900000">
            <a:off x="8182730" y="3246937"/>
            <a:ext cx="907445"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Rounded Rectangle 11"/>
          <p:cNvSpPr/>
          <p:nvPr/>
        </p:nvSpPr>
        <p:spPr>
          <a:xfrm rot="20707748">
            <a:off x="-882907" y="-626065"/>
            <a:ext cx="7440156" cy="7347127"/>
          </a:xfrm>
          <a:custGeom>
            <a:avLst/>
            <a:gdLst/>
            <a:ahLst/>
            <a:cxnLst/>
            <a:rect l="l" t="t" r="r" b="b"/>
            <a:pathLst>
              <a:path w="7440156" h="7347127">
                <a:moveTo>
                  <a:pt x="1760047" y="0"/>
                </a:moveTo>
                <a:lnTo>
                  <a:pt x="7440156" y="1508269"/>
                </a:lnTo>
                <a:lnTo>
                  <a:pt x="7440156" y="7265037"/>
                </a:lnTo>
                <a:cubicBezTo>
                  <a:pt x="7440156" y="7310374"/>
                  <a:pt x="7403403" y="7347127"/>
                  <a:pt x="7358066" y="7347127"/>
                </a:cubicBezTo>
                <a:lnTo>
                  <a:pt x="2707078" y="7347127"/>
                </a:lnTo>
                <a:lnTo>
                  <a:pt x="0" y="6628304"/>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3227235" y="6274264"/>
            <a:ext cx="4396677" cy="1167472"/>
          </a:xfrm>
          <a:custGeom>
            <a:avLst/>
            <a:gdLst/>
            <a:ahLst/>
            <a:cxnLst/>
            <a:rect l="l" t="t" r="r" b="b"/>
            <a:pathLst>
              <a:path w="4396677" h="1167472">
                <a:moveTo>
                  <a:pt x="4346539" y="6451"/>
                </a:moveTo>
                <a:cubicBezTo>
                  <a:pt x="4376003" y="18913"/>
                  <a:pt x="4396677" y="48087"/>
                  <a:pt x="4396677" y="82090"/>
                </a:cubicBezTo>
                <a:lnTo>
                  <a:pt x="4396677" y="1167472"/>
                </a:lnTo>
                <a:lnTo>
                  <a:pt x="0" y="0"/>
                </a:lnTo>
                <a:lnTo>
                  <a:pt x="4314586" y="0"/>
                </a:lnTo>
                <a:cubicBezTo>
                  <a:pt x="4325920" y="0"/>
                  <a:pt x="4336718" y="2297"/>
                  <a:pt x="4346539"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7659524" y="5459724"/>
            <a:ext cx="1710569" cy="1538689"/>
          </a:xfrm>
          <a:custGeom>
            <a:avLst/>
            <a:gdLst/>
            <a:ahLst/>
            <a:cxnLst/>
            <a:rect l="l" t="t" r="r" b="b"/>
            <a:pathLst>
              <a:path w="1710569" h="1538689">
                <a:moveTo>
                  <a:pt x="1710569" y="1"/>
                </a:moveTo>
                <a:lnTo>
                  <a:pt x="1301993" y="1538689"/>
                </a:lnTo>
                <a:lnTo>
                  <a:pt x="0" y="1192965"/>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6666426" y="-490731"/>
            <a:ext cx="3065776" cy="5811871"/>
          </a:xfrm>
          <a:custGeom>
            <a:avLst/>
            <a:gdLst/>
            <a:ahLst/>
            <a:cxnLst/>
            <a:rect l="l" t="t" r="r" b="b"/>
            <a:pathLst>
              <a:path w="3065776" h="5811871">
                <a:moveTo>
                  <a:pt x="0" y="0"/>
                </a:moveTo>
                <a:lnTo>
                  <a:pt x="3065776" y="814071"/>
                </a:lnTo>
                <a:lnTo>
                  <a:pt x="1738684" y="5811871"/>
                </a:lnTo>
                <a:lnTo>
                  <a:pt x="82090" y="5811871"/>
                </a:lnTo>
                <a:cubicBezTo>
                  <a:pt x="36753" y="5811871"/>
                  <a:pt x="0" y="5775118"/>
                  <a:pt x="0" y="572978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rot="-900000">
            <a:off x="6793335" y="511413"/>
            <a:ext cx="1435608" cy="481888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rot="-900000">
            <a:off x="967762" y="1075673"/>
            <a:ext cx="5398955" cy="508826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rot="-900000">
            <a:off x="7754112" y="5888736"/>
            <a:ext cx="1243584" cy="365125"/>
          </a:xfrm>
        </p:spPr>
        <p:txBody>
          <a:bodyPr/>
          <a:lstStyle>
            <a:lvl1pPr algn="l">
              <a:defRPr/>
            </a:lvl1pPr>
          </a:lstStyle>
          <a:p>
            <a:fld id="{DE6BF4DF-825B-4BE8-B5BE-C6F90825E9D8}" type="datetimeFigureOut">
              <a:rPr lang="es-EC" smtClean="0"/>
              <a:t>23/03/2012</a:t>
            </a:fld>
            <a:endParaRPr lang="es-EC"/>
          </a:p>
        </p:txBody>
      </p:sp>
      <p:sp>
        <p:nvSpPr>
          <p:cNvPr id="5" name="Footer Placeholder 4"/>
          <p:cNvSpPr>
            <a:spLocks noGrp="1"/>
          </p:cNvSpPr>
          <p:nvPr>
            <p:ph type="ftr" sz="quarter" idx="11"/>
          </p:nvPr>
        </p:nvSpPr>
        <p:spPr>
          <a:xfrm rot="-900000">
            <a:off x="4997808" y="6188244"/>
            <a:ext cx="2380306" cy="365125"/>
          </a:xfrm>
        </p:spPr>
        <p:txBody>
          <a:bodyPr/>
          <a:lstStyle>
            <a:lvl1pPr algn="r">
              <a:defRPr/>
            </a:lvl1pPr>
          </a:lstStyle>
          <a:p>
            <a:endParaRPr lang="es-EC"/>
          </a:p>
        </p:txBody>
      </p:sp>
      <p:sp>
        <p:nvSpPr>
          <p:cNvPr id="6" name="Slide Number Placeholder 5"/>
          <p:cNvSpPr>
            <a:spLocks noGrp="1"/>
          </p:cNvSpPr>
          <p:nvPr>
            <p:ph type="sldNum" sz="quarter" idx="12"/>
          </p:nvPr>
        </p:nvSpPr>
        <p:spPr>
          <a:xfrm rot="-900000">
            <a:off x="7690104" y="5641848"/>
            <a:ext cx="1243584"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Scan1080Base.png"/>
          <p:cNvPicPr>
            <a:picLocks noChangeAspect="1"/>
          </p:cNvPicPr>
          <p:nvPr/>
        </p:nvPicPr>
        <p:blipFill>
          <a:blip r:embed="rId13" cstate="print">
            <a:lum bright="-38000"/>
          </a:blip>
          <a:stretch>
            <a:fillRect/>
          </a:stretch>
        </p:blipFill>
        <p:spPr>
          <a:xfrm>
            <a:off x="0" y="0"/>
            <a:ext cx="9144000" cy="6858000"/>
          </a:xfrm>
          <a:prstGeom prst="rect">
            <a:avLst/>
          </a:prstGeom>
        </p:spPr>
      </p:pic>
      <p:sp>
        <p:nvSpPr>
          <p:cNvPr id="2" name="Title Placeholder 1"/>
          <p:cNvSpPr>
            <a:spLocks noGrp="1"/>
          </p:cNvSpPr>
          <p:nvPr>
            <p:ph type="title"/>
          </p:nvPr>
        </p:nvSpPr>
        <p:spPr>
          <a:xfrm rot="-5400000">
            <a:off x="-673455" y="2807056"/>
            <a:ext cx="5320597" cy="184008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657600" y="990600"/>
            <a:ext cx="5027024" cy="478334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162800" y="6096001"/>
            <a:ext cx="1524000" cy="365125"/>
          </a:xfrm>
          <a:prstGeom prst="rect">
            <a:avLst/>
          </a:prstGeom>
        </p:spPr>
        <p:txBody>
          <a:bodyPr vert="horz" lIns="91440" tIns="45720" rIns="91440" bIns="45720" rtlCol="0" anchor="ctr"/>
          <a:lstStyle>
            <a:lvl1pPr algn="r">
              <a:defRPr sz="1200">
                <a:solidFill>
                  <a:schemeClr val="tx1">
                    <a:tint val="75000"/>
                  </a:schemeClr>
                </a:solidFill>
                <a:effectLst/>
              </a:defRPr>
            </a:lvl1pPr>
          </a:lstStyle>
          <a:p>
            <a:fld id="{DE6BF4DF-825B-4BE8-B5BE-C6F90825E9D8}" type="datetimeFigureOut">
              <a:rPr lang="es-EC" smtClean="0"/>
              <a:t>23/03/2012</a:t>
            </a:fld>
            <a:endParaRPr lang="es-EC"/>
          </a:p>
        </p:txBody>
      </p:sp>
      <p:sp>
        <p:nvSpPr>
          <p:cNvPr id="5" name="Footer Placeholder 4"/>
          <p:cNvSpPr>
            <a:spLocks noGrp="1"/>
          </p:cNvSpPr>
          <p:nvPr>
            <p:ph type="ftr" sz="quarter" idx="3"/>
          </p:nvPr>
        </p:nvSpPr>
        <p:spPr>
          <a:xfrm>
            <a:off x="4038600" y="6096001"/>
            <a:ext cx="3124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713047" y="532491"/>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9FFBA2BC-D564-4969-8DC7-B40CA97AEC80}" type="slidenum">
              <a:rPr lang="es-EC" smtClean="0"/>
              <a:t>‹Nº›</a:t>
            </a:fld>
            <a:endParaRPr lang="es-EC"/>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par>
    </p:tnLst>
  </p:timing>
  <p:txStyles>
    <p:titleStyle>
      <a:lvl1pPr algn="r" defTabSz="914400" rtl="0" eaLnBrk="1" latinLnBrk="0" hangingPunct="1">
        <a:spcBef>
          <a:spcPct val="0"/>
        </a:spcBef>
        <a:buNone/>
        <a:defRPr sz="44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rot="-900000">
            <a:off x="589254" y="1409344"/>
            <a:ext cx="5985159" cy="3397774"/>
          </a:xfrm>
        </p:spPr>
        <p:txBody>
          <a:bodyPr>
            <a:normAutofit/>
          </a:bodyPr>
          <a:lstStyle/>
          <a:p>
            <a:r>
              <a:rPr lang="es-EC" b="1" dirty="0" smtClean="0">
                <a:solidFill>
                  <a:srgbClr val="FFFF00"/>
                </a:solidFill>
              </a:rPr>
              <a:t>NOVEDADES DEL NUEVO REGLAMENTO DE LA LOEI</a:t>
            </a:r>
            <a:endParaRPr lang="es-EC" b="1" dirty="0">
              <a:solidFill>
                <a:srgbClr val="FFFF00"/>
              </a:solidFill>
            </a:endParaRPr>
          </a:p>
        </p:txBody>
      </p:sp>
      <p:sp>
        <p:nvSpPr>
          <p:cNvPr id="3" name="2 Subtítulo"/>
          <p:cNvSpPr>
            <a:spLocks noGrp="1"/>
          </p:cNvSpPr>
          <p:nvPr>
            <p:ph type="subTitle" idx="1"/>
          </p:nvPr>
        </p:nvSpPr>
        <p:spPr>
          <a:xfrm>
            <a:off x="0" y="5445224"/>
            <a:ext cx="8956576" cy="694928"/>
          </a:xfrm>
        </p:spPr>
        <p:txBody>
          <a:bodyPr>
            <a:normAutofit fontScale="92500" lnSpcReduction="20000"/>
          </a:bodyPr>
          <a:lstStyle/>
          <a:p>
            <a:r>
              <a:rPr lang="es-EC" dirty="0"/>
              <a:t>http://issuu.com/leonflorez/docs/modelo_pedagogico_120222/1#share</a:t>
            </a:r>
            <a:endParaRPr lang="es-EC" dirty="0"/>
          </a:p>
        </p:txBody>
      </p:sp>
    </p:spTree>
    <p:extLst>
      <p:ext uri="{BB962C8B-B14F-4D97-AF65-F5344CB8AC3E}">
        <p14:creationId xmlns:p14="http://schemas.microsoft.com/office/powerpoint/2010/main" val="27542480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0250" y="2705188"/>
            <a:ext cx="5064953" cy="2040080"/>
          </a:xfrm>
        </p:spPr>
        <p:txBody>
          <a:bodyPr>
            <a:normAutofit fontScale="90000"/>
          </a:bodyPr>
          <a:lstStyle/>
          <a:p>
            <a:r>
              <a:rPr lang="es-EC" b="1" dirty="0"/>
              <a:t>CAPÍTULO V. DE LA EVALUACIÓN </a:t>
            </a:r>
            <a:r>
              <a:rPr lang="es-EC" b="1" dirty="0" smtClean="0"/>
              <a:t>EDUCATIVA</a:t>
            </a:r>
            <a:endParaRPr lang="es-EC" dirty="0"/>
          </a:p>
        </p:txBody>
      </p:sp>
      <p:sp>
        <p:nvSpPr>
          <p:cNvPr id="3" name="2 Marcador de contenido"/>
          <p:cNvSpPr>
            <a:spLocks noGrp="1"/>
          </p:cNvSpPr>
          <p:nvPr>
            <p:ph idx="1"/>
          </p:nvPr>
        </p:nvSpPr>
        <p:spPr>
          <a:xfrm rot="900000">
            <a:off x="3459585" y="602546"/>
            <a:ext cx="4658735" cy="5937091"/>
          </a:xfrm>
        </p:spPr>
        <p:txBody>
          <a:bodyPr>
            <a:normAutofit fontScale="55000" lnSpcReduction="20000"/>
          </a:bodyPr>
          <a:lstStyle/>
          <a:p>
            <a:r>
              <a:rPr lang="es-EC" b="1" dirty="0"/>
              <a:t>Art. 51.- Componentes del sistema educativo a ser evaluados.</a:t>
            </a:r>
            <a:r>
              <a:rPr lang="es-EC" dirty="0"/>
              <a:t> El Instituto Nacional de Evaluación Educativa debe desarrollar instrumentos de evaluación basados en las políticas de evaluación y en los estándares e indicadores de calidad educativa definidos por el nivel central de la Autoridad Educativa Nacional, para evaluar los siguientes componentes del Sistema de Educación, en cumplimiento de lo establecido en el artículo 68 de la Ley Orgánica de Educación Intercultural:</a:t>
            </a:r>
          </a:p>
          <a:p>
            <a:r>
              <a:rPr lang="es-EC" b="1" dirty="0"/>
              <a:t> </a:t>
            </a:r>
            <a:r>
              <a:rPr lang="es-EC" dirty="0" smtClean="0"/>
              <a:t>Aprendizaje </a:t>
            </a:r>
            <a:r>
              <a:rPr lang="es-EC" dirty="0"/>
              <a:t>de los estudiantes y aplicación del currículo en las instituciones educativas; </a:t>
            </a:r>
          </a:p>
          <a:p>
            <a:pPr lvl="0"/>
            <a:r>
              <a:rPr lang="es-EC" dirty="0"/>
              <a:t>Desempeño de los profesionales de la educación, es decir, de docentes, y también de autoridades educativas (rectores, vicerrectores, directores, subdirectores, inspectores, subinspectores, y otras autoridades de establecimientos educativos);</a:t>
            </a:r>
          </a:p>
          <a:p>
            <a:pPr lvl="0"/>
            <a:r>
              <a:rPr lang="es-EC" dirty="0"/>
              <a:t>Gestión de los establecimientos educativos; y</a:t>
            </a:r>
          </a:p>
          <a:p>
            <a:pPr lvl="0"/>
            <a:r>
              <a:rPr lang="es-EC" dirty="0"/>
              <a:t>Otros componentes que solicite la Autoridad Educativa Nacional</a:t>
            </a:r>
            <a:r>
              <a:rPr lang="es-EC" dirty="0" smtClean="0"/>
              <a:t>.</a:t>
            </a:r>
            <a:endParaRPr lang="es-EC" dirty="0"/>
          </a:p>
        </p:txBody>
      </p:sp>
    </p:spTree>
    <p:extLst>
      <p:ext uri="{BB962C8B-B14F-4D97-AF65-F5344CB8AC3E}">
        <p14:creationId xmlns:p14="http://schemas.microsoft.com/office/powerpoint/2010/main" val="254755652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rmAutofit fontScale="90000"/>
          </a:bodyPr>
          <a:lstStyle/>
          <a:p>
            <a:r>
              <a:rPr lang="es-EC" b="1" dirty="0">
                <a:effectLst/>
              </a:rPr>
              <a:t>CAPÍTULO V. DE LA EVALUACIÓN EDUCATIVA</a:t>
            </a:r>
            <a:endParaRPr lang="es-EC" dirty="0"/>
          </a:p>
        </p:txBody>
      </p:sp>
      <p:sp>
        <p:nvSpPr>
          <p:cNvPr id="3" name="2 Marcador de contenido"/>
          <p:cNvSpPr>
            <a:spLocks noGrp="1"/>
          </p:cNvSpPr>
          <p:nvPr>
            <p:ph idx="1"/>
          </p:nvPr>
        </p:nvSpPr>
        <p:spPr/>
        <p:txBody>
          <a:bodyPr>
            <a:normAutofit fontScale="77500" lnSpcReduction="20000"/>
          </a:bodyPr>
          <a:lstStyle/>
          <a:p>
            <a:r>
              <a:rPr lang="es-EC" b="1" dirty="0"/>
              <a:t>Art 54.- Evaluación del desempeño de los profesionales de la educación. </a:t>
            </a:r>
            <a:r>
              <a:rPr lang="es-EC" dirty="0"/>
              <a:t>En cumplimiento de las políticas de evaluación educativa establecidas por el nivel central de la Autoridad Educativa Nacional, el Instituto Nacional de Evaluación Educativa debe realizar la evaluación interna y externa del desempeño de los profesionales de la educación: docentes y autoridades educativas de establecimientos educativos públicos, fiscomisionales y particulares</a:t>
            </a:r>
            <a:r>
              <a:rPr lang="es-EC" dirty="0" smtClean="0"/>
              <a:t>.</a:t>
            </a:r>
            <a:endParaRPr lang="es-EC" dirty="0"/>
          </a:p>
        </p:txBody>
      </p:sp>
    </p:spTree>
    <p:extLst>
      <p:ext uri="{BB962C8B-B14F-4D97-AF65-F5344CB8AC3E}">
        <p14:creationId xmlns:p14="http://schemas.microsoft.com/office/powerpoint/2010/main" val="50174786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75659" y="2737235"/>
            <a:ext cx="5064953" cy="1989164"/>
          </a:xfrm>
        </p:spPr>
        <p:txBody>
          <a:bodyPr>
            <a:normAutofit fontScale="90000"/>
          </a:bodyPr>
          <a:lstStyle/>
          <a:p>
            <a:r>
              <a:rPr lang="es-EC" b="1" dirty="0">
                <a:effectLst/>
              </a:rPr>
              <a:t>CAPÍTULO V. DE LA EVALUACIÓN EDUCATIVA</a:t>
            </a:r>
            <a:endParaRPr lang="es-EC" dirty="0"/>
          </a:p>
        </p:txBody>
      </p:sp>
      <p:sp>
        <p:nvSpPr>
          <p:cNvPr id="3" name="2 Marcador de contenido"/>
          <p:cNvSpPr>
            <a:spLocks noGrp="1"/>
          </p:cNvSpPr>
          <p:nvPr>
            <p:ph idx="1"/>
          </p:nvPr>
        </p:nvSpPr>
        <p:spPr>
          <a:xfrm rot="900000">
            <a:off x="3475145" y="598850"/>
            <a:ext cx="5039797" cy="5878505"/>
          </a:xfrm>
        </p:spPr>
        <p:txBody>
          <a:bodyPr>
            <a:normAutofit fontScale="77500" lnSpcReduction="20000"/>
          </a:bodyPr>
          <a:lstStyle/>
          <a:p>
            <a:r>
              <a:rPr lang="es-EC" b="1" dirty="0"/>
              <a:t>Art. 55.- Evaluación de la gestión de los establecimientos educativos. </a:t>
            </a:r>
            <a:r>
              <a:rPr lang="es-EC" dirty="0"/>
              <a:t>El Instituto Nacional de Evaluación Educativa debe diseñar instrumentos para la evaluación de la gestión de los establecimientos educativos basados en las políticas, los estándares y los indicadores de calidad educativa definidos por el nivel central de la Autoridad Educativa Nacional. Dichos instrumentos sirven para observar y evaluar procesos que se desarrollan en los establecimientos educativos. Estos instrumentos deben entregarse a la Autoridad Educativa Nacional para ser aplicados en los establecimientos educativos por los auditores educativos</a:t>
            </a:r>
            <a:r>
              <a:rPr lang="es-EC" dirty="0" smtClean="0"/>
              <a:t>.</a:t>
            </a:r>
            <a:endParaRPr lang="es-EC" dirty="0"/>
          </a:p>
        </p:txBody>
      </p:sp>
    </p:spTree>
    <p:extLst>
      <p:ext uri="{BB962C8B-B14F-4D97-AF65-F5344CB8AC3E}">
        <p14:creationId xmlns:p14="http://schemas.microsoft.com/office/powerpoint/2010/main" val="10177417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rmAutofit fontScale="90000"/>
          </a:bodyPr>
          <a:lstStyle/>
          <a:p>
            <a:r>
              <a:rPr lang="es-EC" b="1" dirty="0">
                <a:effectLst/>
              </a:rPr>
              <a:t>CAPÍTULO V. DE LA EVALUACIÓN EDUCATIVA</a:t>
            </a:r>
            <a:endParaRPr lang="es-EC" dirty="0"/>
          </a:p>
        </p:txBody>
      </p:sp>
      <p:sp>
        <p:nvSpPr>
          <p:cNvPr id="3" name="2 Marcador de contenido"/>
          <p:cNvSpPr>
            <a:spLocks noGrp="1"/>
          </p:cNvSpPr>
          <p:nvPr>
            <p:ph idx="1"/>
          </p:nvPr>
        </p:nvSpPr>
        <p:spPr/>
        <p:txBody>
          <a:bodyPr>
            <a:normAutofit fontScale="70000" lnSpcReduction="20000"/>
          </a:bodyPr>
          <a:lstStyle/>
          <a:p>
            <a:r>
              <a:rPr lang="es-EC" b="1" dirty="0"/>
              <a:t>Art. 56.- Evaluación del desempeño institucional de los establecimientos educativos. </a:t>
            </a:r>
            <a:r>
              <a:rPr lang="es-EC" dirty="0"/>
              <a:t>En cumplimiento de las políticas de evaluación determinadas por la Autoridad Educativa Nacional, el Instituto Nacional de Evaluación Educativa debe diseñar un índice que considere componentes que reflejen el desempeño institucional de un establecimiento educativo. Este índice debe ser diseñado en función de los requerimientos del nivel central de la Autoridad Educativa Nacional, y debe ser aprobado por esta antes de proceder a aplicarlo</a:t>
            </a:r>
            <a:r>
              <a:rPr lang="es-EC" dirty="0" smtClean="0"/>
              <a:t>.</a:t>
            </a:r>
            <a:endParaRPr lang="es-EC" dirty="0"/>
          </a:p>
          <a:p>
            <a:endParaRPr lang="es-EC" dirty="0"/>
          </a:p>
        </p:txBody>
      </p:sp>
    </p:spTree>
    <p:extLst>
      <p:ext uri="{BB962C8B-B14F-4D97-AF65-F5344CB8AC3E}">
        <p14:creationId xmlns:p14="http://schemas.microsoft.com/office/powerpoint/2010/main" val="221382224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rmAutofit fontScale="90000"/>
          </a:bodyPr>
          <a:lstStyle/>
          <a:p>
            <a:r>
              <a:rPr lang="es-EC" b="1" dirty="0">
                <a:effectLst/>
              </a:rPr>
              <a:t>CAPÍTULO I. DEL CURRÍCULO </a:t>
            </a:r>
            <a:r>
              <a:rPr lang="es-EC" b="1" dirty="0" smtClean="0">
                <a:effectLst/>
              </a:rPr>
              <a:t>NACIONAL</a:t>
            </a:r>
            <a:endParaRPr lang="es-EC" dirty="0"/>
          </a:p>
        </p:txBody>
      </p:sp>
      <p:sp>
        <p:nvSpPr>
          <p:cNvPr id="3" name="2 Marcador de contenido"/>
          <p:cNvSpPr>
            <a:spLocks noGrp="1"/>
          </p:cNvSpPr>
          <p:nvPr>
            <p:ph idx="1"/>
          </p:nvPr>
        </p:nvSpPr>
        <p:spPr>
          <a:xfrm rot="900000">
            <a:off x="3413928" y="1012924"/>
            <a:ext cx="5127988" cy="5518900"/>
          </a:xfrm>
        </p:spPr>
        <p:txBody>
          <a:bodyPr>
            <a:normAutofit fontScale="70000" lnSpcReduction="20000"/>
          </a:bodyPr>
          <a:lstStyle/>
          <a:p>
            <a:r>
              <a:rPr lang="es-EC" b="1" dirty="0"/>
              <a:t>Art. 60.- Adaptaciones curriculares.</a:t>
            </a:r>
            <a:r>
              <a:rPr lang="es-EC" dirty="0"/>
              <a:t> El currículo nacional podría complementarse de acuerdo con las especificidades culturales y peculiaridades propias de las diversas instituciones educativas que son parte del Sistema Nacional de Educación, en función de las particularidades del territorio en el que operan.</a:t>
            </a:r>
          </a:p>
          <a:p>
            <a:r>
              <a:rPr lang="es-EC" dirty="0"/>
              <a:t> </a:t>
            </a:r>
            <a:r>
              <a:rPr lang="es-EC" dirty="0" smtClean="0"/>
              <a:t>Las </a:t>
            </a:r>
            <a:r>
              <a:rPr lang="es-EC" dirty="0"/>
              <a:t>instituciones educativas pueden realizar propuestas innovadoras y presentar proyectos tendientes al mejoramiento de la calidad de la educación siempre que tengan como base el currículo nacional; su implementación se realiza previa aprobación del Consejo Académico del Circuito y la autoridad Zonal correspondiente. </a:t>
            </a:r>
          </a:p>
        </p:txBody>
      </p:sp>
    </p:spTree>
    <p:extLst>
      <p:ext uri="{BB962C8B-B14F-4D97-AF65-F5344CB8AC3E}">
        <p14:creationId xmlns:p14="http://schemas.microsoft.com/office/powerpoint/2010/main" val="376455483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3" y="2870537"/>
            <a:ext cx="5064953" cy="1695631"/>
          </a:xfrm>
        </p:spPr>
        <p:txBody>
          <a:bodyPr>
            <a:normAutofit fontScale="90000"/>
          </a:bodyPr>
          <a:lstStyle/>
          <a:p>
            <a:r>
              <a:rPr lang="es-EC" b="1" dirty="0"/>
              <a:t>Proyecto Educativo Institucional</a:t>
            </a:r>
            <a:endParaRPr lang="es-EC" dirty="0"/>
          </a:p>
        </p:txBody>
      </p:sp>
      <p:sp>
        <p:nvSpPr>
          <p:cNvPr id="3" name="2 Marcador de contenido"/>
          <p:cNvSpPr>
            <a:spLocks noGrp="1"/>
          </p:cNvSpPr>
          <p:nvPr>
            <p:ph idx="1"/>
          </p:nvPr>
        </p:nvSpPr>
        <p:spPr>
          <a:xfrm rot="900000">
            <a:off x="3394064" y="1006059"/>
            <a:ext cx="5095708" cy="5676646"/>
          </a:xfrm>
        </p:spPr>
        <p:txBody>
          <a:bodyPr>
            <a:normAutofit fontScale="70000" lnSpcReduction="20000"/>
          </a:bodyPr>
          <a:lstStyle/>
          <a:p>
            <a:r>
              <a:rPr lang="es-EC" b="1" dirty="0"/>
              <a:t>Art. 62.- Proyecto Educativo Institucional.</a:t>
            </a:r>
            <a:r>
              <a:rPr lang="es-EC" dirty="0"/>
              <a:t> El Proyecto Educativo Institucional es un documento público que se constituye en el instrumento técnico de planificación a mediano alcance en el que constan todas las acciones estratégicas que se prevén realizar para mejorar la situación de la institución educativa. Contiene una planificación estratégica, que por definición exige sustentar de manera consensuada una visión, misión, valores, y objetivos, y a los que se comprometen todos los miembros de la comunidad educativa para su diseño y ejecución. El modelo pedagógico debe estar expresado en el Proyecto Educativo Institucional y debe reflejarse en los proyectos de gestión y de aula</a:t>
            </a:r>
            <a:r>
              <a:rPr lang="es-EC" dirty="0" smtClean="0"/>
              <a:t>.</a:t>
            </a:r>
            <a:endParaRPr lang="es-EC" dirty="0"/>
          </a:p>
        </p:txBody>
      </p:sp>
    </p:spTree>
    <p:extLst>
      <p:ext uri="{BB962C8B-B14F-4D97-AF65-F5344CB8AC3E}">
        <p14:creationId xmlns:p14="http://schemas.microsoft.com/office/powerpoint/2010/main" val="238294704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6577" y="2870536"/>
            <a:ext cx="5064953" cy="1695631"/>
          </a:xfrm>
        </p:spPr>
        <p:txBody>
          <a:bodyPr>
            <a:normAutofit fontScale="90000"/>
          </a:bodyPr>
          <a:lstStyle/>
          <a:p>
            <a:r>
              <a:rPr lang="es-EC" b="1" dirty="0"/>
              <a:t>Proyecto Educativo Institucional</a:t>
            </a:r>
            <a:endParaRPr lang="es-EC" dirty="0"/>
          </a:p>
        </p:txBody>
      </p:sp>
      <p:sp>
        <p:nvSpPr>
          <p:cNvPr id="3" name="2 Marcador de contenido"/>
          <p:cNvSpPr>
            <a:spLocks noGrp="1"/>
          </p:cNvSpPr>
          <p:nvPr>
            <p:ph idx="1"/>
          </p:nvPr>
        </p:nvSpPr>
        <p:spPr>
          <a:xfrm rot="900000">
            <a:off x="3411977" y="976825"/>
            <a:ext cx="4855744" cy="5569817"/>
          </a:xfrm>
        </p:spPr>
        <p:txBody>
          <a:bodyPr/>
          <a:lstStyle/>
          <a:p>
            <a:r>
              <a:rPr lang="es-EC" dirty="0"/>
              <a:t>De manera obligatoria, y sin perjuicio de su aprobación, todas las instituciones educativas deben contar con un Proyecto Educativo Institucional</a:t>
            </a:r>
            <a:r>
              <a:rPr lang="es-EC" dirty="0" smtClean="0"/>
              <a:t>.” </a:t>
            </a:r>
            <a:endParaRPr lang="es-EC" dirty="0"/>
          </a:p>
        </p:txBody>
      </p:sp>
    </p:spTree>
    <p:extLst>
      <p:ext uri="{BB962C8B-B14F-4D97-AF65-F5344CB8AC3E}">
        <p14:creationId xmlns:p14="http://schemas.microsoft.com/office/powerpoint/2010/main" val="232472391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4" y="2870535"/>
            <a:ext cx="5064953" cy="1695631"/>
          </a:xfrm>
        </p:spPr>
        <p:txBody>
          <a:bodyPr>
            <a:normAutofit fontScale="90000"/>
          </a:bodyPr>
          <a:lstStyle/>
          <a:p>
            <a:r>
              <a:rPr lang="es-EC" b="1" dirty="0"/>
              <a:t>Proyecto Educativo Institucional</a:t>
            </a:r>
            <a:endParaRPr lang="es-EC" dirty="0"/>
          </a:p>
        </p:txBody>
      </p:sp>
      <p:sp>
        <p:nvSpPr>
          <p:cNvPr id="3" name="2 Marcador de contenido"/>
          <p:cNvSpPr>
            <a:spLocks noGrp="1"/>
          </p:cNvSpPr>
          <p:nvPr>
            <p:ph idx="1"/>
          </p:nvPr>
        </p:nvSpPr>
        <p:spPr>
          <a:xfrm rot="900000">
            <a:off x="3420793" y="993060"/>
            <a:ext cx="4970242" cy="5486619"/>
          </a:xfrm>
        </p:spPr>
        <p:txBody>
          <a:bodyPr>
            <a:normAutofit lnSpcReduction="10000"/>
          </a:bodyPr>
          <a:lstStyle/>
          <a:p>
            <a:r>
              <a:rPr lang="es-EC" dirty="0"/>
              <a:t>La construcción del Proyecto Educativo Institucional es un proceso permanente que debe contar con la participación de toda la comunidad educativa: estudiantes y sus representantes legales, docentes, autoridades educativas y promotores, en el caso de las instituciones educativas particulares y fiscomisionales. </a:t>
            </a:r>
          </a:p>
        </p:txBody>
      </p:sp>
    </p:spTree>
    <p:extLst>
      <p:ext uri="{BB962C8B-B14F-4D97-AF65-F5344CB8AC3E}">
        <p14:creationId xmlns:p14="http://schemas.microsoft.com/office/powerpoint/2010/main" val="178566267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59736" y="3095282"/>
            <a:ext cx="5064953" cy="1228014"/>
          </a:xfrm>
        </p:spPr>
        <p:txBody>
          <a:bodyPr/>
          <a:lstStyle/>
          <a:p>
            <a:r>
              <a:rPr lang="es-EC" b="1" dirty="0"/>
              <a:t>Hora </a:t>
            </a:r>
            <a:r>
              <a:rPr lang="es-EC" b="1" dirty="0" smtClean="0"/>
              <a:t>pedagógica.</a:t>
            </a:r>
            <a:endParaRPr lang="es-EC" dirty="0"/>
          </a:p>
        </p:txBody>
      </p:sp>
      <p:sp>
        <p:nvSpPr>
          <p:cNvPr id="3" name="2 Marcador de contenido"/>
          <p:cNvSpPr>
            <a:spLocks noGrp="1"/>
          </p:cNvSpPr>
          <p:nvPr>
            <p:ph idx="1"/>
          </p:nvPr>
        </p:nvSpPr>
        <p:spPr>
          <a:xfrm rot="900000">
            <a:off x="3411474" y="994287"/>
            <a:ext cx="4988879" cy="5556174"/>
          </a:xfrm>
        </p:spPr>
        <p:txBody>
          <a:bodyPr>
            <a:normAutofit lnSpcReduction="10000"/>
          </a:bodyPr>
          <a:lstStyle/>
          <a:p>
            <a:r>
              <a:rPr lang="es-EC" b="1" dirty="0"/>
              <a:t>Art.</a:t>
            </a:r>
            <a:r>
              <a:rPr lang="es-EC" dirty="0"/>
              <a:t> </a:t>
            </a:r>
            <a:r>
              <a:rPr lang="es-EC" b="1" dirty="0"/>
              <a:t>96.- Hora pedagógica.</a:t>
            </a:r>
            <a:r>
              <a:rPr lang="es-EC" dirty="0"/>
              <a:t> La hora pedagógica es la unidad de tiempo mínima en la que docentes y estudiantes desarrollan actividades de aprendizaje destinadas a cumplir con lo prescrito en el currículo. Este período será de por lo menos 40 minutos desde el subnivel de Básica Elemental en adelante</a:t>
            </a:r>
            <a:r>
              <a:rPr lang="es-EC" dirty="0" smtClean="0"/>
              <a:t>.</a:t>
            </a:r>
            <a:endParaRPr lang="es-EC" dirty="0"/>
          </a:p>
        </p:txBody>
      </p:sp>
    </p:spTree>
    <p:extLst>
      <p:ext uri="{BB962C8B-B14F-4D97-AF65-F5344CB8AC3E}">
        <p14:creationId xmlns:p14="http://schemas.microsoft.com/office/powerpoint/2010/main" val="326513446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5"/>
            <a:ext cx="5064953" cy="1695631"/>
          </a:xfrm>
        </p:spPr>
        <p:txBody>
          <a:bodyPr/>
          <a:lstStyle/>
          <a:p>
            <a:r>
              <a:rPr lang="es-EC" b="1" dirty="0" smtClean="0"/>
              <a:t>CÓDIGO DE CONVIVENCIA</a:t>
            </a:r>
            <a:endParaRPr lang="es-EC" dirty="0"/>
          </a:p>
        </p:txBody>
      </p:sp>
      <p:sp>
        <p:nvSpPr>
          <p:cNvPr id="3" name="2 Marcador de contenido"/>
          <p:cNvSpPr>
            <a:spLocks noGrp="1"/>
          </p:cNvSpPr>
          <p:nvPr>
            <p:ph idx="1"/>
          </p:nvPr>
        </p:nvSpPr>
        <p:spPr>
          <a:xfrm rot="900000">
            <a:off x="3413928" y="1012924"/>
            <a:ext cx="5127988" cy="5518900"/>
          </a:xfrm>
        </p:spPr>
        <p:txBody>
          <a:bodyPr>
            <a:normAutofit fontScale="70000" lnSpcReduction="20000"/>
          </a:bodyPr>
          <a:lstStyle/>
          <a:p>
            <a:r>
              <a:rPr lang="es-EC" b="1" dirty="0"/>
              <a:t>Art. 00.- Código de convivencia. </a:t>
            </a:r>
            <a:r>
              <a:rPr lang="es-EC" dirty="0"/>
              <a:t>El Código Convivencia es el documento público construido por los actores que conforman la comunidad educativa, en éste, se detallarán los principios, objetivos y políticas que mejoren las relaciones entre sus miembros y el accionar de los grupos sociales al interior de los establecimientos educativos; para ello, se definirán objetivos, métodos y procedimientos dirigidos a producir dentro de un orden democrático las acciones indispensables para lograr los fines propios de cada institución. La integración de los miembros que participarán en la elaboración del Código de Convivencia se regirá bajo el Acuerdo Ministerial respectivo. </a:t>
            </a:r>
          </a:p>
        </p:txBody>
      </p:sp>
    </p:spTree>
    <p:extLst>
      <p:ext uri="{BB962C8B-B14F-4D97-AF65-F5344CB8AC3E}">
        <p14:creationId xmlns:p14="http://schemas.microsoft.com/office/powerpoint/2010/main" val="394105654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058097" y="2654512"/>
            <a:ext cx="5064953" cy="1695631"/>
          </a:xfrm>
        </p:spPr>
        <p:txBody>
          <a:bodyPr/>
          <a:lstStyle/>
          <a:p>
            <a:r>
              <a:rPr lang="es-EC" b="1" dirty="0"/>
              <a:t>CÓDIGO DE CONVIVENCIA</a:t>
            </a:r>
            <a:endParaRPr lang="es-EC" dirty="0"/>
          </a:p>
        </p:txBody>
      </p:sp>
      <p:sp>
        <p:nvSpPr>
          <p:cNvPr id="3" name="2 Marcador de contenido"/>
          <p:cNvSpPr>
            <a:spLocks noGrp="1"/>
          </p:cNvSpPr>
          <p:nvPr>
            <p:ph idx="1"/>
          </p:nvPr>
        </p:nvSpPr>
        <p:spPr>
          <a:xfrm rot="900000">
            <a:off x="3413928" y="1012924"/>
            <a:ext cx="5127988" cy="5518900"/>
          </a:xfrm>
        </p:spPr>
        <p:txBody>
          <a:bodyPr>
            <a:normAutofit fontScale="62500" lnSpcReduction="20000"/>
          </a:bodyPr>
          <a:lstStyle/>
          <a:p>
            <a:r>
              <a:rPr lang="es-EC" b="1" dirty="0"/>
              <a:t>Art. 240.- Regulaciones. </a:t>
            </a:r>
            <a:r>
              <a:rPr lang="es-EC" dirty="0"/>
              <a:t>Cada institución educativa contará con un Código de convivencia en el que, sin perjuicio de lo determinado en esta materia por otros cuerpos legales de jerarquía superior al presente Reglamento, obligatoriamente se deberán observar y cumplir con los siguientes preceptos: </a:t>
            </a:r>
          </a:p>
          <a:p>
            <a:r>
              <a:rPr lang="es-EC" b="1" dirty="0"/>
              <a:t> </a:t>
            </a:r>
            <a:r>
              <a:rPr lang="es-EC" dirty="0" smtClean="0"/>
              <a:t>Desarrollo </a:t>
            </a:r>
            <a:r>
              <a:rPr lang="es-EC" dirty="0"/>
              <a:t>de valores éticos integrales y de respeto a la diferencia y a la identidad cultural de cada persona y colectivo, como fundamentos de una convivencia sana, solidaria, equitativa, justa, incluyente, participativa e integradora, para el desarrollo intercultural del tejido social;</a:t>
            </a:r>
          </a:p>
          <a:p>
            <a:pPr lvl="0"/>
            <a:r>
              <a:rPr lang="es-EC" dirty="0"/>
              <a:t>Respeto a la dignidad humana, a la honra y los derechos de las personas, a las libertades ciudadanas, a la igualdad de todos los seres humanos dentro de la diversidad, al libre desarrollo de la personalidad y al derecho de ser diferente</a:t>
            </a:r>
            <a:r>
              <a:rPr lang="es-EC" dirty="0" smtClean="0"/>
              <a:t>;</a:t>
            </a:r>
            <a:endParaRPr lang="es-EC" dirty="0"/>
          </a:p>
        </p:txBody>
      </p:sp>
    </p:spTree>
    <p:extLst>
      <p:ext uri="{BB962C8B-B14F-4D97-AF65-F5344CB8AC3E}">
        <p14:creationId xmlns:p14="http://schemas.microsoft.com/office/powerpoint/2010/main" val="171949017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3" y="2798529"/>
            <a:ext cx="5064953" cy="1695631"/>
          </a:xfrm>
        </p:spPr>
        <p:txBody>
          <a:bodyPr/>
          <a:lstStyle/>
          <a:p>
            <a:r>
              <a:rPr lang="es-EC" b="1" dirty="0"/>
              <a:t>CÓDIGO DE CONVIVENCIA</a:t>
            </a:r>
            <a:endParaRPr lang="es-EC" dirty="0"/>
          </a:p>
        </p:txBody>
      </p:sp>
      <p:sp>
        <p:nvSpPr>
          <p:cNvPr id="3" name="2 Marcador de contenido"/>
          <p:cNvSpPr>
            <a:spLocks noGrp="1"/>
          </p:cNvSpPr>
          <p:nvPr>
            <p:ph idx="1"/>
          </p:nvPr>
        </p:nvSpPr>
        <p:spPr>
          <a:xfrm rot="900000">
            <a:off x="3448733" y="678992"/>
            <a:ext cx="5146625" cy="5929422"/>
          </a:xfrm>
        </p:spPr>
        <p:txBody>
          <a:bodyPr>
            <a:normAutofit fontScale="55000" lnSpcReduction="20000"/>
          </a:bodyPr>
          <a:lstStyle/>
          <a:p>
            <a:pPr lvl="0"/>
            <a:r>
              <a:rPr lang="es-EC" dirty="0"/>
              <a:t>Promoción de la cultura de paz y de no agresión entre todos los miembros de la comunidad educativa y de la comunidad en general;</a:t>
            </a:r>
          </a:p>
          <a:p>
            <a:pPr lvl="0"/>
            <a:r>
              <a:rPr lang="es-EC" dirty="0"/>
              <a:t>Consolidación de una política institucional educativa de convivencia basada en derechos, valores, disciplina, razonabilidad, justicia, pluralismo, solidaridad y relación intercultural;</a:t>
            </a:r>
          </a:p>
          <a:p>
            <a:pPr lvl="0"/>
            <a:r>
              <a:rPr lang="es-EC" dirty="0"/>
              <a:t>Legitimación del quehacer educativo del plantel a través de un sistema de diálogo, discusión democrática y consensos; de reconocimiento y respeto a los disensos; y de participación activa de los miembros de su comunidad educativa;</a:t>
            </a:r>
          </a:p>
          <a:p>
            <a:pPr lvl="0"/>
            <a:r>
              <a:rPr lang="es-EC" dirty="0"/>
              <a:t>Integración sin ningún tipo o forma de discriminación o inequidad de todos los miembros de la comunidad de la institución educativa como factor clave para el mejoramiento continuo y progresivo de los procesos de enseñanza, aprendizaje e inter-aprendizaje;</a:t>
            </a:r>
          </a:p>
          <a:p>
            <a:pPr lvl="0"/>
            <a:r>
              <a:rPr lang="es-EC" dirty="0"/>
              <a:t>Legitimación de los procedimientos regulatorios internos del plantel a través de procesos participativos, </a:t>
            </a:r>
            <a:r>
              <a:rPr lang="es-EC" dirty="0" smtClean="0"/>
              <a:t>equitativos </a:t>
            </a:r>
            <a:r>
              <a:rPr lang="es-EC" dirty="0"/>
              <a:t>e incluyentes</a:t>
            </a:r>
            <a:r>
              <a:rPr lang="es-EC" dirty="0" smtClean="0"/>
              <a:t>; </a:t>
            </a:r>
            <a:endParaRPr lang="es-EC" dirty="0"/>
          </a:p>
        </p:txBody>
      </p:sp>
    </p:spTree>
    <p:extLst>
      <p:ext uri="{BB962C8B-B14F-4D97-AF65-F5344CB8AC3E}">
        <p14:creationId xmlns:p14="http://schemas.microsoft.com/office/powerpoint/2010/main" val="168729542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034254" y="2870535"/>
            <a:ext cx="5064953" cy="1695631"/>
          </a:xfrm>
        </p:spPr>
        <p:txBody>
          <a:bodyPr/>
          <a:lstStyle/>
          <a:p>
            <a:r>
              <a:rPr lang="es-EC" b="1" dirty="0"/>
              <a:t>CÓDIGO DE CONVIVENCIA</a:t>
            </a:r>
            <a:endParaRPr lang="es-EC" dirty="0"/>
          </a:p>
        </p:txBody>
      </p:sp>
      <p:sp>
        <p:nvSpPr>
          <p:cNvPr id="3" name="2 Marcador de contenido"/>
          <p:cNvSpPr>
            <a:spLocks noGrp="1"/>
          </p:cNvSpPr>
          <p:nvPr>
            <p:ph idx="1"/>
          </p:nvPr>
        </p:nvSpPr>
        <p:spPr>
          <a:xfrm rot="900000">
            <a:off x="3387670" y="1231005"/>
            <a:ext cx="5160579" cy="5283015"/>
          </a:xfrm>
        </p:spPr>
        <p:txBody>
          <a:bodyPr>
            <a:normAutofit fontScale="92500" lnSpcReduction="10000"/>
          </a:bodyPr>
          <a:lstStyle/>
          <a:p>
            <a:pPr lvl="0"/>
            <a:r>
              <a:rPr lang="es-EC" dirty="0"/>
              <a:t>Precautela de la integridad de cada una de las personas que hacen parte de la institución y de la comunidad educativa, así como de los bienes, recursos, valores culturales y patrimoniales del plantel; y</a:t>
            </a:r>
          </a:p>
          <a:p>
            <a:pPr lvl="0"/>
            <a:r>
              <a:rPr lang="es-EC" dirty="0"/>
              <a:t>Promoción de la resolución alternativa de conflictos para arbitrar las sanciones previstas en la parte reglamentaria de dichos Códigos de Convivencia</a:t>
            </a:r>
            <a:r>
              <a:rPr lang="es-EC" dirty="0" smtClean="0"/>
              <a:t>.</a:t>
            </a:r>
            <a:endParaRPr lang="es-EC" dirty="0"/>
          </a:p>
        </p:txBody>
      </p:sp>
    </p:spTree>
    <p:extLst>
      <p:ext uri="{BB962C8B-B14F-4D97-AF65-F5344CB8AC3E}">
        <p14:creationId xmlns:p14="http://schemas.microsoft.com/office/powerpoint/2010/main" val="360210551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5"/>
            <a:ext cx="5064953" cy="1695631"/>
          </a:xfrm>
        </p:spPr>
        <p:txBody>
          <a:bodyPr/>
          <a:lstStyle/>
          <a:p>
            <a:r>
              <a:rPr lang="es-EC" b="1" dirty="0"/>
              <a:t>CÓDIGO DE CONVIVENCIA</a:t>
            </a:r>
            <a:endParaRPr lang="es-EC" dirty="0"/>
          </a:p>
        </p:txBody>
      </p:sp>
      <p:sp>
        <p:nvSpPr>
          <p:cNvPr id="3" name="2 Marcador de contenido"/>
          <p:cNvSpPr>
            <a:spLocks noGrp="1"/>
          </p:cNvSpPr>
          <p:nvPr>
            <p:ph idx="1"/>
          </p:nvPr>
        </p:nvSpPr>
        <p:spPr>
          <a:xfrm rot="900000">
            <a:off x="3442973" y="990140"/>
            <a:ext cx="4925881" cy="5321060"/>
          </a:xfrm>
        </p:spPr>
        <p:txBody>
          <a:bodyPr>
            <a:normAutofit fontScale="85000" lnSpcReduction="20000"/>
          </a:bodyPr>
          <a:lstStyle/>
          <a:p>
            <a:r>
              <a:rPr lang="es-EC" dirty="0"/>
              <a:t>El Código de convivencia será formulado, sobre la base de una construcción colectiva, plural, contextual, </a:t>
            </a:r>
            <a:r>
              <a:rPr lang="es-EC" dirty="0" err="1"/>
              <a:t>identitaria</a:t>
            </a:r>
            <a:r>
              <a:rPr lang="es-EC" dirty="0"/>
              <a:t> y de compromiso recíproco por parte de los miembros de la comunidad educativa de la institución. De igual forma, se observarán los derechos y obligaciones de los miembros de la comunidad educativa constantes en la Ley, el presente Reglamento y la normativa expedida para el efecto por el nivel central de la Autoridad Educativa Nacional</a:t>
            </a:r>
            <a:r>
              <a:rPr lang="es-EC" dirty="0" smtClean="0"/>
              <a:t>.</a:t>
            </a:r>
            <a:endParaRPr lang="es-EC" dirty="0"/>
          </a:p>
        </p:txBody>
      </p:sp>
    </p:spTree>
    <p:extLst>
      <p:ext uri="{BB962C8B-B14F-4D97-AF65-F5344CB8AC3E}">
        <p14:creationId xmlns:p14="http://schemas.microsoft.com/office/powerpoint/2010/main" val="297503980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a:t>DEL REGLAMENTO INTERNO</a:t>
            </a:r>
          </a:p>
        </p:txBody>
      </p:sp>
      <p:sp>
        <p:nvSpPr>
          <p:cNvPr id="3" name="2 Marcador de contenido"/>
          <p:cNvSpPr>
            <a:spLocks noGrp="1"/>
          </p:cNvSpPr>
          <p:nvPr>
            <p:ph idx="1"/>
          </p:nvPr>
        </p:nvSpPr>
        <p:spPr>
          <a:xfrm rot="900000">
            <a:off x="3439294" y="962184"/>
            <a:ext cx="4717218" cy="5376971"/>
          </a:xfrm>
        </p:spPr>
        <p:txBody>
          <a:bodyPr>
            <a:normAutofit fontScale="62500" lnSpcReduction="20000"/>
          </a:bodyPr>
          <a:lstStyle/>
          <a:p>
            <a:r>
              <a:rPr lang="es-EC" b="1" dirty="0"/>
              <a:t>Art. 00.- Regulaciones</a:t>
            </a:r>
            <a:r>
              <a:rPr lang="es-EC" dirty="0"/>
              <a:t>. Una vez estructurado y aprobado el Código de Convivencia, los directivos de las instituciones educativas elaborarán el respectivo reglamento interno que contendrá los procedimientos administrativos propios del plantel para todos sus integrantes (directivos, docentes, estudiantes, personal administrativo y de servicio)</a:t>
            </a:r>
          </a:p>
          <a:p>
            <a:r>
              <a:rPr lang="es-EC" dirty="0"/>
              <a:t>El Reglamento Interno será concordante con las disposiciones contempladas en la Constitución, Ley Orgánica de Educación Intercultural, Código de la Niñez y la Adolescencia, Ley Orgánica de Servicio Público, Código de Trabajo, en todo lo aplicable según el tipo de institución, el presente reglamento y el contenido del Código de Convivencia</a:t>
            </a:r>
            <a:r>
              <a:rPr lang="es-EC" dirty="0" smtClean="0"/>
              <a:t>.</a:t>
            </a:r>
            <a:endParaRPr lang="es-EC" dirty="0"/>
          </a:p>
        </p:txBody>
      </p:sp>
    </p:spTree>
    <p:extLst>
      <p:ext uri="{BB962C8B-B14F-4D97-AF65-F5344CB8AC3E}">
        <p14:creationId xmlns:p14="http://schemas.microsoft.com/office/powerpoint/2010/main" val="292409241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2" y="2726520"/>
            <a:ext cx="5064953" cy="1695631"/>
          </a:xfrm>
        </p:spPr>
        <p:txBody>
          <a:bodyPr>
            <a:noAutofit/>
          </a:bodyPr>
          <a:lstStyle/>
          <a:p>
            <a:r>
              <a:rPr lang="es-EC" sz="2400" b="1" dirty="0">
                <a:effectLst/>
              </a:rPr>
              <a:t>CAPÍTULO I. DE LA AUTORIZACIÓN DE CREACIÓN Y FUNCIONAMIENTO DE LAS INSTITUCIONES </a:t>
            </a:r>
            <a:r>
              <a:rPr lang="es-EC" sz="2400" b="1" dirty="0" smtClean="0">
                <a:effectLst/>
              </a:rPr>
              <a:t>EDUCATIVAS</a:t>
            </a:r>
            <a:endParaRPr lang="es-EC" sz="2400" dirty="0"/>
          </a:p>
        </p:txBody>
      </p:sp>
      <p:sp>
        <p:nvSpPr>
          <p:cNvPr id="3" name="2 Marcador de contenido"/>
          <p:cNvSpPr>
            <a:spLocks noGrp="1"/>
          </p:cNvSpPr>
          <p:nvPr>
            <p:ph idx="1"/>
          </p:nvPr>
        </p:nvSpPr>
        <p:spPr>
          <a:xfrm rot="900000">
            <a:off x="3442973" y="990140"/>
            <a:ext cx="4925881" cy="5321060"/>
          </a:xfrm>
        </p:spPr>
        <p:txBody>
          <a:bodyPr>
            <a:normAutofit fontScale="77500" lnSpcReduction="20000"/>
          </a:bodyPr>
          <a:lstStyle/>
          <a:p>
            <a:r>
              <a:rPr lang="es-EC" b="1" dirty="0"/>
              <a:t>Art. 196.- Autorización inicial. </a:t>
            </a:r>
            <a:r>
              <a:rPr lang="es-EC" dirty="0"/>
              <a:t>La Autoridad Educativa Zonal, concederá la autorización de creación y funcionamiento inicial a la institución educativa que cumpla con todos los requisitos establecidos en la Ley, este Reglamento y la normativa específica que expida el nivel central de la Autoridad Educativa Nacional. La autorización inicial tendrá una vigencia de tres (3) años, durante los cuales los auditores educativos verificarán el grado de observancia de las obligaciones asumidas por el patrocinador en su solicitud de autorización. </a:t>
            </a:r>
          </a:p>
        </p:txBody>
      </p:sp>
    </p:spTree>
    <p:extLst>
      <p:ext uri="{BB962C8B-B14F-4D97-AF65-F5344CB8AC3E}">
        <p14:creationId xmlns:p14="http://schemas.microsoft.com/office/powerpoint/2010/main" val="49636014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3" y="2798529"/>
            <a:ext cx="5064953" cy="1695631"/>
          </a:xfrm>
        </p:spPr>
        <p:txBody>
          <a:bodyPr>
            <a:noAutofit/>
          </a:bodyPr>
          <a:lstStyle/>
          <a:p>
            <a:r>
              <a:rPr lang="es-EC" sz="2400" b="1" dirty="0">
                <a:effectLst/>
              </a:rPr>
              <a:t>CAPÍTULO I. DE LA AUTORIZACIÓN DE CREACIÓN Y FUNCIONAMIENTO DE LAS INSTITUCIONES EDUCATIVAS</a:t>
            </a:r>
            <a:endParaRPr lang="es-EC" sz="2400" dirty="0"/>
          </a:p>
        </p:txBody>
      </p:sp>
      <p:sp>
        <p:nvSpPr>
          <p:cNvPr id="3" name="2 Marcador de contenido"/>
          <p:cNvSpPr>
            <a:spLocks noGrp="1"/>
          </p:cNvSpPr>
          <p:nvPr>
            <p:ph idx="1"/>
          </p:nvPr>
        </p:nvSpPr>
        <p:spPr>
          <a:xfrm rot="900000">
            <a:off x="3425700" y="1030334"/>
            <a:ext cx="5248460" cy="5412071"/>
          </a:xfrm>
        </p:spPr>
        <p:txBody>
          <a:bodyPr>
            <a:normAutofit fontScale="85000" lnSpcReduction="20000"/>
          </a:bodyPr>
          <a:lstStyle/>
          <a:p>
            <a:r>
              <a:rPr lang="es-EC" dirty="0"/>
              <a:t>En estos tres (3) años, la institución educativa deberá acreditarse en base al cumplimiento de los estándares de calidad y más requisitos establecidos por el nivel central de la Autoridad Educativa Nacional.</a:t>
            </a:r>
          </a:p>
          <a:p>
            <a:r>
              <a:rPr lang="es-EC" dirty="0"/>
              <a:t>Cumplido el plazo antes mencionado y con base a los informes técnicos de los auditores educativos, la instancia respectiva en el Nivel Zonal, expedirá la autorización de funcionamiento por cinco (5) años. </a:t>
            </a:r>
          </a:p>
        </p:txBody>
      </p:sp>
    </p:spTree>
    <p:extLst>
      <p:ext uri="{BB962C8B-B14F-4D97-AF65-F5344CB8AC3E}">
        <p14:creationId xmlns:p14="http://schemas.microsoft.com/office/powerpoint/2010/main" val="359843533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798528"/>
            <a:ext cx="5064953" cy="1695631"/>
          </a:xfrm>
        </p:spPr>
        <p:txBody>
          <a:bodyPr>
            <a:noAutofit/>
          </a:bodyPr>
          <a:lstStyle/>
          <a:p>
            <a:r>
              <a:rPr lang="es-EC" sz="2400" b="1" dirty="0">
                <a:effectLst/>
              </a:rPr>
              <a:t>CAPÍTULO I. DE LA AUTORIZACIÓN DE CREACIÓN Y FUNCIONAMIENTO DE LAS INSTITUCIONES EDUCATIVAS</a:t>
            </a:r>
            <a:endParaRPr lang="es-EC" sz="2400" dirty="0"/>
          </a:p>
        </p:txBody>
      </p:sp>
      <p:sp>
        <p:nvSpPr>
          <p:cNvPr id="3" name="2 Marcador de contenido"/>
          <p:cNvSpPr>
            <a:spLocks noGrp="1"/>
          </p:cNvSpPr>
          <p:nvPr>
            <p:ph idx="1"/>
          </p:nvPr>
        </p:nvSpPr>
        <p:spPr>
          <a:xfrm rot="900000">
            <a:off x="3449107" y="1036733"/>
            <a:ext cx="5273653" cy="5227874"/>
          </a:xfrm>
        </p:spPr>
        <p:txBody>
          <a:bodyPr>
            <a:normAutofit fontScale="92500" lnSpcReduction="20000"/>
          </a:bodyPr>
          <a:lstStyle/>
          <a:p>
            <a:r>
              <a:rPr lang="es-EC" b="1" dirty="0"/>
              <a:t>Art. 197.- Resolución</a:t>
            </a:r>
            <a:r>
              <a:rPr lang="es-EC" dirty="0"/>
              <a:t>. En la resolución que dicte la Autoridad Educativa Zonal, constará el nombre y dirección de la institución educativa, la identificación del representante legal y la del promotor (si lo hubiere), el nivel y modalidad educativa en que ofrecerá sus servicios, el año escolar en que se inicia y termina la vigencia de la autorización y la capacidad instalada de la institución educativa</a:t>
            </a:r>
            <a:r>
              <a:rPr lang="es-EC" dirty="0" smtClean="0"/>
              <a:t>.</a:t>
            </a:r>
            <a:endParaRPr lang="es-EC" dirty="0"/>
          </a:p>
        </p:txBody>
      </p:sp>
    </p:spTree>
    <p:extLst>
      <p:ext uri="{BB962C8B-B14F-4D97-AF65-F5344CB8AC3E}">
        <p14:creationId xmlns:p14="http://schemas.microsoft.com/office/powerpoint/2010/main" val="299646843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034994" y="2654512"/>
            <a:ext cx="5064953" cy="1695631"/>
          </a:xfrm>
        </p:spPr>
        <p:txBody>
          <a:bodyPr>
            <a:noAutofit/>
          </a:bodyPr>
          <a:lstStyle/>
          <a:p>
            <a:r>
              <a:rPr lang="es-EC" sz="2400" b="1" dirty="0">
                <a:effectLst/>
              </a:rPr>
              <a:t>CAPÍTULO I. DE LA AUTORIZACIÓN DE CREACIÓN Y FUNCIONAMIENTO DE LAS INSTITUCIONES EDUCATIVAS</a:t>
            </a:r>
            <a:endParaRPr lang="es-EC" sz="2400" dirty="0"/>
          </a:p>
        </p:txBody>
      </p:sp>
      <p:sp>
        <p:nvSpPr>
          <p:cNvPr id="3" name="2 Marcador de contenido"/>
          <p:cNvSpPr>
            <a:spLocks noGrp="1"/>
          </p:cNvSpPr>
          <p:nvPr>
            <p:ph idx="1"/>
          </p:nvPr>
        </p:nvSpPr>
        <p:spPr>
          <a:xfrm rot="900000">
            <a:off x="3447881" y="1027414"/>
            <a:ext cx="5204097" cy="5246512"/>
          </a:xfrm>
        </p:spPr>
        <p:txBody>
          <a:bodyPr>
            <a:normAutofit fontScale="85000" lnSpcReduction="20000"/>
          </a:bodyPr>
          <a:lstStyle/>
          <a:p>
            <a:r>
              <a:rPr lang="es-EC" b="1" dirty="0"/>
              <a:t>Art. 198.- Renovación.</a:t>
            </a:r>
            <a:r>
              <a:rPr lang="es-EC" dirty="0"/>
              <a:t> Las instituciones educativas deben renovar la autorización de funcionamiento cada cinco (5) años, e iniciar el trámite pertinente con una antelación de seis (6) meses a que caduque. Para concederla, la Autoridad Educativa Zonal verificará el cumplimiento de las mismas exigencias del otorgamiento inicial y requerirá los informes favorables de los auditores educativos y en para los planteles Fiscales una para el Administrador del Circuito. </a:t>
            </a:r>
          </a:p>
        </p:txBody>
      </p:sp>
    </p:spTree>
    <p:extLst>
      <p:ext uri="{BB962C8B-B14F-4D97-AF65-F5344CB8AC3E}">
        <p14:creationId xmlns:p14="http://schemas.microsoft.com/office/powerpoint/2010/main" val="83510916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798528"/>
            <a:ext cx="5064953" cy="1695631"/>
          </a:xfrm>
        </p:spPr>
        <p:txBody>
          <a:bodyPr>
            <a:noAutofit/>
          </a:bodyPr>
          <a:lstStyle/>
          <a:p>
            <a:r>
              <a:rPr lang="es-EC" sz="2400" b="1" dirty="0">
                <a:effectLst/>
              </a:rPr>
              <a:t>CAPÍTULO I. DE LA AUTORIZACIÓN DE CREACIÓN Y FUNCIONAMIENTO DE LAS INSTITUCIONES EDUCATIVAS</a:t>
            </a:r>
            <a:endParaRPr lang="es-EC" sz="2400" dirty="0"/>
          </a:p>
        </p:txBody>
      </p:sp>
      <p:sp>
        <p:nvSpPr>
          <p:cNvPr id="3" name="2 Marcador de contenido"/>
          <p:cNvSpPr>
            <a:spLocks noGrp="1"/>
          </p:cNvSpPr>
          <p:nvPr>
            <p:ph idx="1"/>
          </p:nvPr>
        </p:nvSpPr>
        <p:spPr>
          <a:xfrm rot="900000">
            <a:off x="3424473" y="1021016"/>
            <a:ext cx="5178906" cy="5430708"/>
          </a:xfrm>
        </p:spPr>
        <p:txBody>
          <a:bodyPr>
            <a:normAutofit fontScale="70000" lnSpcReduction="20000"/>
          </a:bodyPr>
          <a:lstStyle/>
          <a:p>
            <a:r>
              <a:rPr lang="es-EC" b="1" dirty="0"/>
              <a:t>Art. 201.-</a:t>
            </a:r>
            <a:r>
              <a:rPr lang="es-EC" dirty="0"/>
              <a:t> </a:t>
            </a:r>
            <a:r>
              <a:rPr lang="es-EC" b="1" dirty="0"/>
              <a:t>Control</a:t>
            </a:r>
            <a:r>
              <a:rPr lang="es-EC" dirty="0"/>
              <a:t>. Mediante visitas periódicas a los planteles, los auditores educativos verificarán el cumplimiento permanente de los requisitos para mantener la autorización de funcionamiento. De la visita se dejará constancia en un acta que se extenderá en quintuplicado, en la que se consignarán los hechos constatados y las observaciones correspondientes. Dicha acta deberá ser firmada conjuntamente por los funcionarios que realicen la visita y la máxima autoridad de la institución educativa. Un ejemplar del acta quedará en la institución, otro para el distrito, un tercero al nivel zonal, y para los planteles fiscales y fiscomisionales, un cuarto para el Administración del Circuito y el quinto será para el Gobierno Escolar</a:t>
            </a:r>
            <a:r>
              <a:rPr lang="es-EC" dirty="0" smtClean="0"/>
              <a:t>.</a:t>
            </a:r>
            <a:endParaRPr lang="es-EC" dirty="0"/>
          </a:p>
        </p:txBody>
      </p:sp>
    </p:spTree>
    <p:extLst>
      <p:ext uri="{BB962C8B-B14F-4D97-AF65-F5344CB8AC3E}">
        <p14:creationId xmlns:p14="http://schemas.microsoft.com/office/powerpoint/2010/main" val="203851754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5"/>
            <a:ext cx="5064953" cy="1695631"/>
          </a:xfrm>
        </p:spPr>
        <p:txBody>
          <a:bodyPr>
            <a:noAutofit/>
          </a:bodyPr>
          <a:lstStyle/>
          <a:p>
            <a:r>
              <a:rPr lang="es-EC" sz="2400" b="1" dirty="0">
                <a:effectLst/>
              </a:rPr>
              <a:t>CAPÍTULO I. DE LA AUTORIZACIÓN DE CREACIÓN Y FUNCIONAMIENTO DE LAS INSTITUCIONES EDUCATIVAS</a:t>
            </a:r>
            <a:endParaRPr lang="es-EC" sz="2400" dirty="0"/>
          </a:p>
        </p:txBody>
      </p:sp>
      <p:sp>
        <p:nvSpPr>
          <p:cNvPr id="3" name="2 Marcador de contenido"/>
          <p:cNvSpPr>
            <a:spLocks noGrp="1"/>
          </p:cNvSpPr>
          <p:nvPr>
            <p:ph idx="1"/>
          </p:nvPr>
        </p:nvSpPr>
        <p:spPr>
          <a:xfrm rot="900000">
            <a:off x="3446654" y="1018095"/>
            <a:ext cx="5134544" cy="5265149"/>
          </a:xfrm>
        </p:spPr>
        <p:txBody>
          <a:bodyPr>
            <a:normAutofit fontScale="85000" lnSpcReduction="20000"/>
          </a:bodyPr>
          <a:lstStyle/>
          <a:p>
            <a:r>
              <a:rPr lang="es-EC" b="1" dirty="0"/>
              <a:t>Art. 203.-</a:t>
            </a:r>
            <a:r>
              <a:rPr lang="es-EC" dirty="0"/>
              <a:t> </a:t>
            </a:r>
            <a:r>
              <a:rPr lang="es-EC" b="1" dirty="0"/>
              <a:t>Documentación</a:t>
            </a:r>
            <a:r>
              <a:rPr lang="es-EC" dirty="0"/>
              <a:t>. Las instituciones educativas con autorización de funcionamiento, deberán mantener permanentemente los documentos que a continuación se indican:</a:t>
            </a:r>
          </a:p>
          <a:p>
            <a:r>
              <a:rPr lang="es-EC" dirty="0"/>
              <a:t> </a:t>
            </a:r>
            <a:r>
              <a:rPr lang="es-EC" dirty="0" smtClean="0"/>
              <a:t>Acuerdo </a:t>
            </a:r>
            <a:r>
              <a:rPr lang="es-EC" dirty="0"/>
              <a:t>de creación y sus reformas;</a:t>
            </a:r>
          </a:p>
          <a:p>
            <a:pPr lvl="0"/>
            <a:r>
              <a:rPr lang="es-EC" dirty="0"/>
              <a:t>Copia de los certificados de funcionalidad dado por la autoridad municipal o cantonal, y de seguridad emitido por el Cuerpo de Bomberos o la instancia correspondiente</a:t>
            </a:r>
            <a:r>
              <a:rPr lang="es-EC" dirty="0" smtClean="0"/>
              <a:t>;</a:t>
            </a:r>
            <a:endParaRPr lang="es-EC" dirty="0"/>
          </a:p>
        </p:txBody>
      </p:sp>
    </p:spTree>
    <p:extLst>
      <p:ext uri="{BB962C8B-B14F-4D97-AF65-F5344CB8AC3E}">
        <p14:creationId xmlns:p14="http://schemas.microsoft.com/office/powerpoint/2010/main" val="334687497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6"/>
            <a:ext cx="5064953" cy="1695631"/>
          </a:xfrm>
        </p:spPr>
        <p:txBody>
          <a:bodyPr>
            <a:noAutofit/>
          </a:bodyPr>
          <a:lstStyle/>
          <a:p>
            <a:r>
              <a:rPr lang="es-EC" sz="2400" b="1" dirty="0">
                <a:effectLst/>
              </a:rPr>
              <a:t>CAPÍTULO I. DE LA AUTORIZACIÓN DE CREACIÓN Y FUNCIONAMIENTO DE LAS INSTITUCIONES EDUCATIVAS</a:t>
            </a:r>
            <a:endParaRPr lang="es-EC" sz="2400" dirty="0"/>
          </a:p>
        </p:txBody>
      </p:sp>
      <p:sp>
        <p:nvSpPr>
          <p:cNvPr id="3" name="2 Marcador de contenido"/>
          <p:cNvSpPr>
            <a:spLocks noGrp="1"/>
          </p:cNvSpPr>
          <p:nvPr>
            <p:ph idx="1"/>
          </p:nvPr>
        </p:nvSpPr>
        <p:spPr>
          <a:xfrm rot="900000">
            <a:off x="3446654" y="1018095"/>
            <a:ext cx="5134544" cy="5265149"/>
          </a:xfrm>
        </p:spPr>
        <p:txBody>
          <a:bodyPr>
            <a:normAutofit fontScale="70000" lnSpcReduction="20000"/>
          </a:bodyPr>
          <a:lstStyle/>
          <a:p>
            <a:pPr lvl="0"/>
            <a:r>
              <a:rPr lang="es-EC" dirty="0"/>
              <a:t>Copia del título de dominio o arriendo del inmueble que ocupa, en el caso de establecimientos particulares;</a:t>
            </a:r>
          </a:p>
          <a:p>
            <a:pPr lvl="0"/>
            <a:r>
              <a:rPr lang="es-EC" dirty="0"/>
              <a:t>Inventario actualizado del mobiliario, equipamiento, recursos didácticos y laboratorios;</a:t>
            </a:r>
          </a:p>
          <a:p>
            <a:pPr lvl="0"/>
            <a:r>
              <a:rPr lang="es-EC" dirty="0"/>
              <a:t>Relación laboral del personal directivo, docente y administrativo y copias de sus títulos profesionales, en el caso de establecimientos particulares;</a:t>
            </a:r>
          </a:p>
          <a:p>
            <a:pPr lvl="0"/>
            <a:r>
              <a:rPr lang="es-EC" dirty="0"/>
              <a:t>Proyecto Educativo Institucional; </a:t>
            </a:r>
          </a:p>
          <a:p>
            <a:pPr lvl="0"/>
            <a:r>
              <a:rPr lang="es-EC" dirty="0"/>
              <a:t>Código de Convivencia;</a:t>
            </a:r>
          </a:p>
          <a:p>
            <a:pPr lvl="0"/>
            <a:r>
              <a:rPr lang="es-EC" dirty="0"/>
              <a:t>Registro de Matrículas, actualizado anualmente; y,</a:t>
            </a:r>
          </a:p>
          <a:p>
            <a:pPr lvl="0"/>
            <a:r>
              <a:rPr lang="es-EC" dirty="0"/>
              <a:t>Para los establecimientos particulares, presupuesto debidamente financiado.</a:t>
            </a:r>
          </a:p>
        </p:txBody>
      </p:sp>
    </p:spTree>
    <p:extLst>
      <p:ext uri="{BB962C8B-B14F-4D97-AF65-F5344CB8AC3E}">
        <p14:creationId xmlns:p14="http://schemas.microsoft.com/office/powerpoint/2010/main" val="129036966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1" y="2870536"/>
            <a:ext cx="5064953" cy="1695631"/>
          </a:xfrm>
        </p:spPr>
        <p:txBody>
          <a:bodyPr>
            <a:noAutofit/>
          </a:bodyPr>
          <a:lstStyle/>
          <a:p>
            <a:r>
              <a:rPr lang="es-EC" sz="2400" b="1" dirty="0">
                <a:effectLst/>
              </a:rPr>
              <a:t>CAPÍTULO I. DE LA AUTORIZACIÓN DE CREACIÓN Y FUNCIONAMIENTO DE LAS INSTITUCIONES EDUCATIVAS</a:t>
            </a:r>
            <a:endParaRPr lang="es-EC" sz="2400" dirty="0"/>
          </a:p>
        </p:txBody>
      </p:sp>
      <p:sp>
        <p:nvSpPr>
          <p:cNvPr id="3" name="2 Marcador de contenido"/>
          <p:cNvSpPr>
            <a:spLocks noGrp="1"/>
          </p:cNvSpPr>
          <p:nvPr>
            <p:ph idx="1"/>
          </p:nvPr>
        </p:nvSpPr>
        <p:spPr>
          <a:xfrm rot="900000">
            <a:off x="3475757" y="984564"/>
            <a:ext cx="4850750" cy="5077623"/>
          </a:xfrm>
        </p:spPr>
        <p:txBody>
          <a:bodyPr/>
          <a:lstStyle/>
          <a:p>
            <a:r>
              <a:rPr lang="es-EC" b="1" dirty="0"/>
              <a:t>Art. 211</a:t>
            </a:r>
            <a:r>
              <a:rPr lang="es-EC" dirty="0"/>
              <a:t>.- </a:t>
            </a:r>
            <a:r>
              <a:rPr lang="es-EC" b="1" dirty="0"/>
              <a:t>Registro</a:t>
            </a:r>
            <a:r>
              <a:rPr lang="es-EC" dirty="0"/>
              <a:t>. Todas las instituciones educativas deberán suministrar al nivel Distrital, la información determinada por el nivel central de la Autoridad Educativa Nacional en los formularios y por los medios elaborados para el efecto. </a:t>
            </a:r>
          </a:p>
        </p:txBody>
      </p:sp>
    </p:spTree>
    <p:extLst>
      <p:ext uri="{BB962C8B-B14F-4D97-AF65-F5344CB8AC3E}">
        <p14:creationId xmlns:p14="http://schemas.microsoft.com/office/powerpoint/2010/main" val="53398017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02329" y="3127964"/>
            <a:ext cx="5064953" cy="1139823"/>
          </a:xfrm>
        </p:spPr>
        <p:txBody>
          <a:bodyPr/>
          <a:lstStyle/>
          <a:p>
            <a:r>
              <a:rPr lang="es-EC" b="1" dirty="0"/>
              <a:t>Acreditación</a:t>
            </a:r>
            <a:endParaRPr lang="es-EC" dirty="0"/>
          </a:p>
        </p:txBody>
      </p:sp>
      <p:sp>
        <p:nvSpPr>
          <p:cNvPr id="3" name="2 Marcador de contenido"/>
          <p:cNvSpPr>
            <a:spLocks noGrp="1"/>
          </p:cNvSpPr>
          <p:nvPr>
            <p:ph idx="1"/>
          </p:nvPr>
        </p:nvSpPr>
        <p:spPr/>
        <p:txBody>
          <a:bodyPr>
            <a:normAutofit fontScale="92500"/>
          </a:bodyPr>
          <a:lstStyle/>
          <a:p>
            <a:r>
              <a:rPr lang="es-EC" b="1" dirty="0"/>
              <a:t>Art. 212</a:t>
            </a:r>
            <a:r>
              <a:rPr lang="es-EC" dirty="0"/>
              <a:t>.- </a:t>
            </a:r>
            <a:r>
              <a:rPr lang="es-EC" b="1" dirty="0"/>
              <a:t>Acreditación</a:t>
            </a:r>
            <a:r>
              <a:rPr lang="es-EC" dirty="0"/>
              <a:t>. El Ministerio de Educación a través de las Direcciones del Distrito, acreditará a las instituciones educativas con autorización de funcionamiento, una vez que estas hayan cumplido con los criterios y estándares requeridos para asegurar la calidad del servicio que ofertan</a:t>
            </a:r>
            <a:r>
              <a:rPr lang="es-EC" dirty="0" smtClean="0"/>
              <a:t>.</a:t>
            </a:r>
            <a:endParaRPr lang="es-EC" dirty="0"/>
          </a:p>
        </p:txBody>
      </p:sp>
    </p:spTree>
    <p:extLst>
      <p:ext uri="{BB962C8B-B14F-4D97-AF65-F5344CB8AC3E}">
        <p14:creationId xmlns:p14="http://schemas.microsoft.com/office/powerpoint/2010/main" val="204507718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02329" y="3127964"/>
            <a:ext cx="5064953" cy="1139823"/>
          </a:xfrm>
        </p:spPr>
        <p:txBody>
          <a:bodyPr/>
          <a:lstStyle/>
          <a:p>
            <a:r>
              <a:rPr lang="es-EC" b="1" dirty="0"/>
              <a:t>Categorización</a:t>
            </a:r>
            <a:r>
              <a:rPr lang="es-EC" dirty="0"/>
              <a:t>.</a:t>
            </a:r>
          </a:p>
        </p:txBody>
      </p:sp>
      <p:sp>
        <p:nvSpPr>
          <p:cNvPr id="3" name="2 Marcador de contenido"/>
          <p:cNvSpPr>
            <a:spLocks noGrp="1"/>
          </p:cNvSpPr>
          <p:nvPr>
            <p:ph idx="1"/>
          </p:nvPr>
        </p:nvSpPr>
        <p:spPr>
          <a:xfrm rot="900000">
            <a:off x="3444200" y="999458"/>
            <a:ext cx="4995436" cy="5302423"/>
          </a:xfrm>
        </p:spPr>
        <p:txBody>
          <a:bodyPr>
            <a:normAutofit fontScale="92500" lnSpcReduction="20000"/>
          </a:bodyPr>
          <a:lstStyle/>
          <a:p>
            <a:r>
              <a:rPr lang="es-EC" b="1" dirty="0"/>
              <a:t>Art. 213.-</a:t>
            </a:r>
            <a:r>
              <a:rPr lang="es-EC" dirty="0"/>
              <a:t> </a:t>
            </a:r>
            <a:r>
              <a:rPr lang="es-EC" b="1" dirty="0"/>
              <a:t>Categorización</a:t>
            </a:r>
            <a:r>
              <a:rPr lang="es-EC" dirty="0"/>
              <a:t>. Todas las instituciones educativas, una vez que obtengan la autorización de funcionamiento, serán ubicadas en categorías que defina el nivel central de la Autoridad Educativa Nacional en base, entre otras, a los resultados del rendimiento escolar, de la gestión directiva, del desempeño docente y de su capacidad física, técnica, tecnológica, deportiva y de recreación</a:t>
            </a:r>
            <a:r>
              <a:rPr lang="es-EC" dirty="0" smtClean="0"/>
              <a:t>.</a:t>
            </a:r>
            <a:endParaRPr lang="es-EC" dirty="0"/>
          </a:p>
        </p:txBody>
      </p:sp>
    </p:spTree>
    <p:extLst>
      <p:ext uri="{BB962C8B-B14F-4D97-AF65-F5344CB8AC3E}">
        <p14:creationId xmlns:p14="http://schemas.microsoft.com/office/powerpoint/2010/main" val="104885820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02329" y="3127964"/>
            <a:ext cx="5064953" cy="1139823"/>
          </a:xfrm>
        </p:spPr>
        <p:txBody>
          <a:bodyPr/>
          <a:lstStyle/>
          <a:p>
            <a:r>
              <a:rPr lang="es-EC" b="1" dirty="0" smtClean="0"/>
              <a:t>Control</a:t>
            </a:r>
            <a:endParaRPr lang="es-EC" dirty="0"/>
          </a:p>
        </p:txBody>
      </p:sp>
      <p:sp>
        <p:nvSpPr>
          <p:cNvPr id="3" name="2 Marcador de contenido"/>
          <p:cNvSpPr>
            <a:spLocks noGrp="1"/>
          </p:cNvSpPr>
          <p:nvPr>
            <p:ph idx="1"/>
          </p:nvPr>
        </p:nvSpPr>
        <p:spPr>
          <a:xfrm rot="900000">
            <a:off x="3415154" y="1022242"/>
            <a:ext cx="5197543" cy="5500263"/>
          </a:xfrm>
        </p:spPr>
        <p:txBody>
          <a:bodyPr>
            <a:normAutofit fontScale="85000" lnSpcReduction="10000"/>
          </a:bodyPr>
          <a:lstStyle/>
          <a:p>
            <a:r>
              <a:rPr lang="es-EC" b="1" dirty="0"/>
              <a:t>Art. 214.-</a:t>
            </a:r>
            <a:r>
              <a:rPr lang="es-EC" dirty="0"/>
              <a:t> </a:t>
            </a:r>
            <a:r>
              <a:rPr lang="es-EC" b="1" dirty="0"/>
              <a:t>Control</a:t>
            </a:r>
            <a:r>
              <a:rPr lang="es-EC" dirty="0"/>
              <a:t>. Mediante visitas periódicas a las instituciones educativas, los auditores educativos verificarán el cumplimiento permanente de los requisitos para mantener la acreditación y categorización. Si en la visita se establece el incumplimiento de uno o más requisitos, el auditor educativo remitirá el respectivo informe a la Dirección del Distrito para que disponga las medidas de intervención a la institución educativa.</a:t>
            </a:r>
          </a:p>
          <a:p>
            <a:endParaRPr lang="es-EC" dirty="0"/>
          </a:p>
        </p:txBody>
      </p:sp>
    </p:spTree>
    <p:extLst>
      <p:ext uri="{BB962C8B-B14F-4D97-AF65-F5344CB8AC3E}">
        <p14:creationId xmlns:p14="http://schemas.microsoft.com/office/powerpoint/2010/main" val="135465382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59736" y="3095282"/>
            <a:ext cx="5064953" cy="1228014"/>
          </a:xfrm>
        </p:spPr>
        <p:txBody>
          <a:bodyPr/>
          <a:lstStyle/>
          <a:p>
            <a:r>
              <a:rPr lang="es-EC" b="1" dirty="0" smtClean="0"/>
              <a:t>Control</a:t>
            </a:r>
            <a:endParaRPr lang="es-EC" dirty="0"/>
          </a:p>
        </p:txBody>
      </p:sp>
      <p:sp>
        <p:nvSpPr>
          <p:cNvPr id="3" name="2 Marcador de contenido"/>
          <p:cNvSpPr>
            <a:spLocks noGrp="1"/>
          </p:cNvSpPr>
          <p:nvPr>
            <p:ph idx="1"/>
          </p:nvPr>
        </p:nvSpPr>
        <p:spPr>
          <a:xfrm rot="900000">
            <a:off x="3456840" y="978834"/>
            <a:ext cx="4826140" cy="5227039"/>
          </a:xfrm>
        </p:spPr>
        <p:txBody>
          <a:bodyPr/>
          <a:lstStyle/>
          <a:p>
            <a:r>
              <a:rPr lang="es-EC" b="1" dirty="0"/>
              <a:t>Art. 215.-</a:t>
            </a:r>
            <a:r>
              <a:rPr lang="es-EC" dirty="0"/>
              <a:t> </a:t>
            </a:r>
            <a:r>
              <a:rPr lang="es-EC" b="1" dirty="0"/>
              <a:t>Normativa</a:t>
            </a:r>
            <a:r>
              <a:rPr lang="es-EC" dirty="0"/>
              <a:t>. La implementación del registro, la acreditación y la categorización se desarrollarán en base a la normativa que expida el nivel central de la Autoridad Educativa Nacional. </a:t>
            </a:r>
          </a:p>
        </p:txBody>
      </p:sp>
    </p:spTree>
    <p:extLst>
      <p:ext uri="{BB962C8B-B14F-4D97-AF65-F5344CB8AC3E}">
        <p14:creationId xmlns:p14="http://schemas.microsoft.com/office/powerpoint/2010/main" val="128600530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b="1" dirty="0" smtClean="0"/>
              <a:t>CONTROL</a:t>
            </a:r>
            <a:endParaRPr lang="es-EC" dirty="0"/>
          </a:p>
        </p:txBody>
      </p:sp>
      <p:sp>
        <p:nvSpPr>
          <p:cNvPr id="3" name="2 Marcador de contenido"/>
          <p:cNvSpPr>
            <a:spLocks noGrp="1"/>
          </p:cNvSpPr>
          <p:nvPr>
            <p:ph idx="1"/>
          </p:nvPr>
        </p:nvSpPr>
        <p:spPr>
          <a:xfrm rot="900000">
            <a:off x="3456840" y="978834"/>
            <a:ext cx="4826140" cy="5227039"/>
          </a:xfrm>
        </p:spPr>
        <p:txBody>
          <a:bodyPr>
            <a:normAutofit fontScale="85000" lnSpcReduction="10000"/>
          </a:bodyPr>
          <a:lstStyle/>
          <a:p>
            <a:r>
              <a:rPr lang="es-EC" b="1" dirty="0"/>
              <a:t>Art. 00.- XXX. </a:t>
            </a:r>
            <a:r>
              <a:rPr lang="es-EC" dirty="0"/>
              <a:t>Las instituciones que tengan certificaciones nacionales o internacionales emitidas por organizaciones acreditadoras reconocidas por el nivel central de la Autoridad Educativa Nacional a través del acuerdo ministerial respectivo, estarán exentas de los procesos de evaluación nacional establecidos para las instituciones que no tengan alguna de las acreditaciones nacionales</a:t>
            </a:r>
            <a:r>
              <a:rPr lang="es-EC" dirty="0" smtClean="0"/>
              <a:t>.</a:t>
            </a:r>
            <a:endParaRPr lang="es-EC" dirty="0"/>
          </a:p>
        </p:txBody>
      </p:sp>
    </p:spTree>
    <p:extLst>
      <p:ext uri="{BB962C8B-B14F-4D97-AF65-F5344CB8AC3E}">
        <p14:creationId xmlns:p14="http://schemas.microsoft.com/office/powerpoint/2010/main" val="376983352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b="1" dirty="0"/>
              <a:t>CONTROL</a:t>
            </a:r>
            <a:endParaRPr lang="es-EC" dirty="0"/>
          </a:p>
        </p:txBody>
      </p:sp>
      <p:sp>
        <p:nvSpPr>
          <p:cNvPr id="3" name="2 Marcador de contenido"/>
          <p:cNvSpPr>
            <a:spLocks noGrp="1"/>
          </p:cNvSpPr>
          <p:nvPr>
            <p:ph idx="1"/>
          </p:nvPr>
        </p:nvSpPr>
        <p:spPr>
          <a:xfrm rot="900000">
            <a:off x="3455613" y="969516"/>
            <a:ext cx="4756586" cy="5245676"/>
          </a:xfrm>
        </p:spPr>
        <p:txBody>
          <a:bodyPr>
            <a:normAutofit fontScale="92500" lnSpcReduction="10000"/>
          </a:bodyPr>
          <a:lstStyle/>
          <a:p>
            <a:r>
              <a:rPr lang="es-EC" b="1" dirty="0"/>
              <a:t>Art. 00.- XXX.</a:t>
            </a:r>
            <a:r>
              <a:rPr lang="es-EC" dirty="0"/>
              <a:t> Los establecimientos educativos con más de 25 años de existencia y con claro reconocimiento de prestigio a partir de la inexistencia de sanciones o llamados de atención por parte de la autoridad, podrán presentar ante el ente respectico proyectos de innovación curricular para ser trabajados en su institución</a:t>
            </a:r>
            <a:r>
              <a:rPr lang="es-EC" dirty="0" smtClean="0"/>
              <a:t>.</a:t>
            </a:r>
            <a:endParaRPr lang="es-EC" dirty="0"/>
          </a:p>
        </p:txBody>
      </p:sp>
    </p:spTree>
    <p:extLst>
      <p:ext uri="{BB962C8B-B14F-4D97-AF65-F5344CB8AC3E}">
        <p14:creationId xmlns:p14="http://schemas.microsoft.com/office/powerpoint/2010/main" val="61064100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Autofit/>
          </a:bodyPr>
          <a:lstStyle/>
          <a:p>
            <a:r>
              <a:rPr lang="es-EC" sz="2800" b="1" dirty="0"/>
              <a:t>DE LAS AUTORIDADES Y ÓRGANOS DE LAS INSTITUCIONES </a:t>
            </a:r>
            <a:r>
              <a:rPr lang="es-EC" sz="2800" b="1" dirty="0" smtClean="0"/>
              <a:t>EDUCATIVAS</a:t>
            </a:r>
            <a:endParaRPr lang="es-EC" sz="2800" dirty="0"/>
          </a:p>
        </p:txBody>
      </p:sp>
      <p:sp>
        <p:nvSpPr>
          <p:cNvPr id="3" name="2 Marcador de contenido"/>
          <p:cNvSpPr>
            <a:spLocks noGrp="1"/>
          </p:cNvSpPr>
          <p:nvPr>
            <p:ph idx="1"/>
          </p:nvPr>
        </p:nvSpPr>
        <p:spPr>
          <a:xfrm rot="900000">
            <a:off x="3465685" y="820784"/>
            <a:ext cx="5008496" cy="5501128"/>
          </a:xfrm>
        </p:spPr>
        <p:txBody>
          <a:bodyPr>
            <a:normAutofit lnSpcReduction="10000"/>
          </a:bodyPr>
          <a:lstStyle/>
          <a:p>
            <a:r>
              <a:rPr lang="es-EC" b="1" dirty="0"/>
              <a:t>Art. 223.-</a:t>
            </a:r>
            <a:r>
              <a:rPr lang="es-EC" dirty="0"/>
              <a:t> </a:t>
            </a:r>
            <a:r>
              <a:rPr lang="es-EC" b="1" dirty="0"/>
              <a:t>En el nivel de Educación Inicial.</a:t>
            </a:r>
            <a:r>
              <a:rPr lang="es-EC" dirty="0"/>
              <a:t> Las instituciones educativas de Educación Inicial contarán con las siguientes autoridades y órganos:</a:t>
            </a:r>
          </a:p>
          <a:p>
            <a:r>
              <a:rPr lang="es-EC" dirty="0"/>
              <a:t> </a:t>
            </a:r>
            <a:r>
              <a:rPr lang="es-EC" dirty="0" smtClean="0"/>
              <a:t>Director </a:t>
            </a:r>
            <a:endParaRPr lang="es-EC" dirty="0"/>
          </a:p>
          <a:p>
            <a:pPr lvl="0"/>
            <a:r>
              <a:rPr lang="es-EC" dirty="0"/>
              <a:t>Departamento de Consejería Estudiantil (tutoría psicopedagógica) </a:t>
            </a:r>
          </a:p>
          <a:p>
            <a:pPr lvl="0"/>
            <a:r>
              <a:rPr lang="es-EC" dirty="0"/>
              <a:t>Secretaría</a:t>
            </a:r>
          </a:p>
          <a:p>
            <a:pPr lvl="0"/>
            <a:r>
              <a:rPr lang="es-EC" dirty="0"/>
              <a:t>Servicios </a:t>
            </a:r>
            <a:r>
              <a:rPr lang="es-EC" dirty="0" smtClean="0"/>
              <a:t>generales</a:t>
            </a:r>
            <a:endParaRPr lang="es-EC" dirty="0"/>
          </a:p>
        </p:txBody>
      </p:sp>
    </p:spTree>
    <p:extLst>
      <p:ext uri="{BB962C8B-B14F-4D97-AF65-F5344CB8AC3E}">
        <p14:creationId xmlns:p14="http://schemas.microsoft.com/office/powerpoint/2010/main" val="2315579912"/>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57657" y="2760696"/>
            <a:ext cx="5064953" cy="1951890"/>
          </a:xfrm>
        </p:spPr>
        <p:txBody>
          <a:bodyPr>
            <a:noAutofit/>
          </a:bodyPr>
          <a:lstStyle/>
          <a:p>
            <a:r>
              <a:rPr lang="es-EC" sz="2800" b="1" dirty="0"/>
              <a:t>DE LAS AUTORIDADES Y ÓRGANOS DE LAS INSTITUCIONES EDUCATIVAS</a:t>
            </a:r>
            <a:endParaRPr lang="es-EC" sz="2800" dirty="0"/>
          </a:p>
        </p:txBody>
      </p:sp>
      <p:sp>
        <p:nvSpPr>
          <p:cNvPr id="3" name="2 Marcador de contenido"/>
          <p:cNvSpPr>
            <a:spLocks noGrp="1"/>
          </p:cNvSpPr>
          <p:nvPr>
            <p:ph idx="1"/>
          </p:nvPr>
        </p:nvSpPr>
        <p:spPr>
          <a:xfrm rot="900000">
            <a:off x="3442973" y="990140"/>
            <a:ext cx="4925881" cy="5321060"/>
          </a:xfrm>
        </p:spPr>
        <p:txBody>
          <a:bodyPr>
            <a:normAutofit fontScale="92500" lnSpcReduction="20000"/>
          </a:bodyPr>
          <a:lstStyle/>
          <a:p>
            <a:r>
              <a:rPr lang="es-EC" b="1" dirty="0"/>
              <a:t>Art.- 224.-</a:t>
            </a:r>
            <a:r>
              <a:rPr lang="es-EC" dirty="0"/>
              <a:t> </a:t>
            </a:r>
            <a:r>
              <a:rPr lang="es-EC" b="1" dirty="0"/>
              <a:t>En el nivel de Educación General Básica. </a:t>
            </a:r>
            <a:r>
              <a:rPr lang="es-EC" dirty="0"/>
              <a:t>Las instituciones educativas del nivel de Educación General Básica contarán con: </a:t>
            </a:r>
          </a:p>
          <a:p>
            <a:r>
              <a:rPr lang="es-EC" b="1" dirty="0"/>
              <a:t> </a:t>
            </a:r>
            <a:r>
              <a:rPr lang="es-EC" dirty="0" smtClean="0"/>
              <a:t>Director</a:t>
            </a:r>
            <a:r>
              <a:rPr lang="es-EC" dirty="0"/>
              <a:t>. </a:t>
            </a:r>
          </a:p>
          <a:p>
            <a:pPr lvl="0"/>
            <a:r>
              <a:rPr lang="es-EC" dirty="0"/>
              <a:t>Inspector General / Jefe de Talento Humano</a:t>
            </a:r>
          </a:p>
          <a:p>
            <a:pPr lvl="0"/>
            <a:r>
              <a:rPr lang="es-EC" dirty="0"/>
              <a:t>Departamento de Consejería Estudiantil (tutoría psicopedagógica). </a:t>
            </a:r>
          </a:p>
          <a:p>
            <a:pPr lvl="0"/>
            <a:r>
              <a:rPr lang="es-EC" dirty="0"/>
              <a:t>Secretaría.</a:t>
            </a:r>
          </a:p>
          <a:p>
            <a:pPr lvl="0"/>
            <a:r>
              <a:rPr lang="es-EC" dirty="0"/>
              <a:t>Servicios generales.</a:t>
            </a:r>
          </a:p>
        </p:txBody>
      </p:sp>
    </p:spTree>
    <p:extLst>
      <p:ext uri="{BB962C8B-B14F-4D97-AF65-F5344CB8AC3E}">
        <p14:creationId xmlns:p14="http://schemas.microsoft.com/office/powerpoint/2010/main" val="213391041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18253" y="2681727"/>
            <a:ext cx="5064953" cy="2077356"/>
          </a:xfrm>
        </p:spPr>
        <p:txBody>
          <a:bodyPr>
            <a:noAutofit/>
          </a:bodyPr>
          <a:lstStyle/>
          <a:p>
            <a:r>
              <a:rPr lang="es-EC" sz="2800" b="1" dirty="0"/>
              <a:t>DE LAS AUTORIDADES Y ÓRGANOS DE LAS INSTITUCIONES EDUCATIVAS</a:t>
            </a:r>
            <a:endParaRPr lang="es-EC" sz="2800" dirty="0"/>
          </a:p>
        </p:txBody>
      </p:sp>
      <p:sp>
        <p:nvSpPr>
          <p:cNvPr id="3" name="2 Marcador de contenido"/>
          <p:cNvSpPr>
            <a:spLocks noGrp="1"/>
          </p:cNvSpPr>
          <p:nvPr>
            <p:ph idx="1"/>
          </p:nvPr>
        </p:nvSpPr>
        <p:spPr>
          <a:xfrm rot="900000">
            <a:off x="3420793" y="993060"/>
            <a:ext cx="4970242" cy="5486619"/>
          </a:xfrm>
        </p:spPr>
        <p:txBody>
          <a:bodyPr>
            <a:normAutofit fontScale="77500" lnSpcReduction="20000"/>
          </a:bodyPr>
          <a:lstStyle/>
          <a:p>
            <a:r>
              <a:rPr lang="es-EC" b="1" dirty="0"/>
              <a:t>Art. 225.-</a:t>
            </a:r>
            <a:r>
              <a:rPr lang="es-EC" dirty="0"/>
              <a:t> </a:t>
            </a:r>
            <a:r>
              <a:rPr lang="es-EC" b="1" dirty="0"/>
              <a:t>En el nivel de Bachillerato. </a:t>
            </a:r>
            <a:r>
              <a:rPr lang="es-EC" dirty="0"/>
              <a:t>Las instituciones educativas de Bachillerato contarán con las siguientes autoridades y órganos:</a:t>
            </a:r>
          </a:p>
          <a:p>
            <a:r>
              <a:rPr lang="es-EC" dirty="0"/>
              <a:t> </a:t>
            </a:r>
            <a:r>
              <a:rPr lang="es-EC" dirty="0" smtClean="0"/>
              <a:t>Rector </a:t>
            </a:r>
            <a:endParaRPr lang="es-EC" dirty="0"/>
          </a:p>
          <a:p>
            <a:pPr lvl="0"/>
            <a:r>
              <a:rPr lang="es-EC" dirty="0"/>
              <a:t>Vicerrector </a:t>
            </a:r>
          </a:p>
          <a:p>
            <a:pPr lvl="0"/>
            <a:r>
              <a:rPr lang="es-EC" dirty="0"/>
              <a:t>Inspector General / Jefe de Talento Humano </a:t>
            </a:r>
          </a:p>
          <a:p>
            <a:pPr lvl="0"/>
            <a:r>
              <a:rPr lang="es-EC" dirty="0"/>
              <a:t>Subinspector General</a:t>
            </a:r>
          </a:p>
          <a:p>
            <a:pPr lvl="0"/>
            <a:r>
              <a:rPr lang="es-EC" dirty="0"/>
              <a:t>Departamento de Consejería Estudiantil (tutoría psicopedagógica) </a:t>
            </a:r>
          </a:p>
          <a:p>
            <a:pPr lvl="0"/>
            <a:r>
              <a:rPr lang="es-EC" dirty="0"/>
              <a:t>Secretaría</a:t>
            </a:r>
          </a:p>
          <a:p>
            <a:pPr lvl="0"/>
            <a:r>
              <a:rPr lang="es-EC" dirty="0"/>
              <a:t>Servicios generales</a:t>
            </a:r>
          </a:p>
          <a:p>
            <a:endParaRPr lang="es-EC" dirty="0"/>
          </a:p>
        </p:txBody>
      </p:sp>
    </p:spTree>
    <p:extLst>
      <p:ext uri="{BB962C8B-B14F-4D97-AF65-F5344CB8AC3E}">
        <p14:creationId xmlns:p14="http://schemas.microsoft.com/office/powerpoint/2010/main" val="2113295178"/>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9251" y="2693457"/>
            <a:ext cx="5064953" cy="2058718"/>
          </a:xfrm>
        </p:spPr>
        <p:txBody>
          <a:bodyPr>
            <a:noAutofit/>
          </a:bodyPr>
          <a:lstStyle/>
          <a:p>
            <a:r>
              <a:rPr lang="es-EC" sz="2800" b="1" dirty="0"/>
              <a:t>DE LAS AUTORIDADES Y ÓRGANOS DE LAS INSTITUCIONES EDUCATIVAS</a:t>
            </a:r>
            <a:endParaRPr lang="es-EC" sz="2800" dirty="0"/>
          </a:p>
        </p:txBody>
      </p:sp>
      <p:sp>
        <p:nvSpPr>
          <p:cNvPr id="3" name="2 Marcador de contenido"/>
          <p:cNvSpPr>
            <a:spLocks noGrp="1"/>
          </p:cNvSpPr>
          <p:nvPr>
            <p:ph idx="1"/>
          </p:nvPr>
        </p:nvSpPr>
        <p:spPr>
          <a:xfrm rot="900000">
            <a:off x="3420793" y="993060"/>
            <a:ext cx="4970242" cy="5486619"/>
          </a:xfrm>
        </p:spPr>
        <p:txBody>
          <a:bodyPr>
            <a:normAutofit fontScale="77500" lnSpcReduction="20000"/>
          </a:bodyPr>
          <a:lstStyle/>
          <a:p>
            <a:r>
              <a:rPr lang="es-EC" b="1" dirty="0"/>
              <a:t>Art. 00.- En las Unidades Educativas.</a:t>
            </a:r>
            <a:r>
              <a:rPr lang="es-EC" dirty="0"/>
              <a:t> Las Instituciones Educativas que ofertan dos o más niveles y se integran como una sola institución contarán con las siguientes autoridades y órganos:</a:t>
            </a:r>
          </a:p>
          <a:p>
            <a:r>
              <a:rPr lang="es-EC" dirty="0"/>
              <a:t> </a:t>
            </a:r>
            <a:r>
              <a:rPr lang="es-EC" dirty="0" smtClean="0"/>
              <a:t>Rector </a:t>
            </a:r>
            <a:endParaRPr lang="es-EC" dirty="0"/>
          </a:p>
          <a:p>
            <a:pPr lvl="0"/>
            <a:r>
              <a:rPr lang="es-EC" dirty="0"/>
              <a:t>Vicerrector</a:t>
            </a:r>
          </a:p>
          <a:p>
            <a:pPr lvl="0"/>
            <a:r>
              <a:rPr lang="es-EC" dirty="0"/>
              <a:t>Inspector General / Jefe de Talento Humano </a:t>
            </a:r>
          </a:p>
          <a:p>
            <a:pPr lvl="0"/>
            <a:r>
              <a:rPr lang="es-EC" dirty="0"/>
              <a:t>Subinspector General</a:t>
            </a:r>
          </a:p>
          <a:p>
            <a:pPr lvl="0"/>
            <a:r>
              <a:rPr lang="es-EC" dirty="0"/>
              <a:t>Departamento de Consejería Estudiantil (tutoría psicopedagógica) </a:t>
            </a:r>
          </a:p>
          <a:p>
            <a:pPr lvl="0"/>
            <a:r>
              <a:rPr lang="es-EC" dirty="0"/>
              <a:t>Secretaría</a:t>
            </a:r>
          </a:p>
          <a:p>
            <a:pPr lvl="0"/>
            <a:r>
              <a:rPr lang="es-EC" dirty="0"/>
              <a:t>Servicios </a:t>
            </a:r>
            <a:r>
              <a:rPr lang="es-EC" dirty="0" smtClean="0"/>
              <a:t>generales</a:t>
            </a:r>
            <a:endParaRPr lang="es-EC" dirty="0"/>
          </a:p>
        </p:txBody>
      </p:sp>
    </p:spTree>
    <p:extLst>
      <p:ext uri="{BB962C8B-B14F-4D97-AF65-F5344CB8AC3E}">
        <p14:creationId xmlns:p14="http://schemas.microsoft.com/office/powerpoint/2010/main" val="22214068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0250" y="2705188"/>
            <a:ext cx="5064953" cy="2040080"/>
          </a:xfrm>
        </p:spPr>
        <p:txBody>
          <a:bodyPr>
            <a:noAutofit/>
          </a:bodyPr>
          <a:lstStyle/>
          <a:p>
            <a:r>
              <a:rPr lang="es-EC" sz="2800" b="1" dirty="0"/>
              <a:t>DE LAS AUTORIDADES Y ÓRGANOS DE LAS INSTITUCIONES EDUCATIVAS</a:t>
            </a:r>
            <a:endParaRPr lang="es-EC" sz="2800" dirty="0"/>
          </a:p>
        </p:txBody>
      </p:sp>
      <p:sp>
        <p:nvSpPr>
          <p:cNvPr id="3" name="2 Marcador de contenido"/>
          <p:cNvSpPr>
            <a:spLocks noGrp="1"/>
          </p:cNvSpPr>
          <p:nvPr>
            <p:ph idx="1"/>
          </p:nvPr>
        </p:nvSpPr>
        <p:spPr>
          <a:xfrm rot="900000">
            <a:off x="3445427" y="1008777"/>
            <a:ext cx="5064990" cy="5283786"/>
          </a:xfrm>
        </p:spPr>
        <p:txBody>
          <a:bodyPr>
            <a:normAutofit fontScale="92500" lnSpcReduction="20000"/>
          </a:bodyPr>
          <a:lstStyle/>
          <a:p>
            <a:r>
              <a:rPr lang="es-EC" b="1" dirty="0"/>
              <a:t>Art. 226.- Primeras autoridades. </a:t>
            </a:r>
            <a:r>
              <a:rPr lang="es-EC" dirty="0"/>
              <a:t>El Director de instituciones de Educación Inicial o de Educación General Básica, y el Rector de la institución educativa de Bachillerato y las Unidades Educativas son la primera autoridad del establecimiento; y a más de las establecidas en la Ley Orgánica de Educación Intercultural, tendrán las siguientes atribuciones y deberes: </a:t>
            </a:r>
          </a:p>
        </p:txBody>
      </p:sp>
    </p:spTree>
    <p:extLst>
      <p:ext uri="{BB962C8B-B14F-4D97-AF65-F5344CB8AC3E}">
        <p14:creationId xmlns:p14="http://schemas.microsoft.com/office/powerpoint/2010/main" val="206449352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28030" y="2538662"/>
            <a:ext cx="5064953" cy="2304656"/>
          </a:xfrm>
        </p:spPr>
        <p:txBody>
          <a:bodyPr>
            <a:noAutofit/>
          </a:bodyPr>
          <a:lstStyle/>
          <a:p>
            <a:r>
              <a:rPr lang="es-EC" sz="2400" b="1" dirty="0" smtClean="0"/>
              <a:t>DE </a:t>
            </a:r>
            <a:r>
              <a:rPr lang="es-EC" sz="2400" b="1" dirty="0"/>
              <a:t>LA REGULACIÓN DEL COSTO DE LA EDUCACIÓN EN LOS INSTITUCIONES EDUCATIVAS PARTICULARES Y FISCOMISIONALES</a:t>
            </a:r>
            <a:endParaRPr lang="es-EC" sz="2400" dirty="0"/>
          </a:p>
        </p:txBody>
      </p:sp>
      <p:sp>
        <p:nvSpPr>
          <p:cNvPr id="3" name="2 Marcador de contenido"/>
          <p:cNvSpPr>
            <a:spLocks noGrp="1"/>
          </p:cNvSpPr>
          <p:nvPr>
            <p:ph idx="1"/>
          </p:nvPr>
        </p:nvSpPr>
        <p:spPr>
          <a:xfrm rot="900000">
            <a:off x="3430111" y="991833"/>
            <a:ext cx="4951605" cy="5417065"/>
          </a:xfrm>
        </p:spPr>
        <p:txBody>
          <a:bodyPr>
            <a:normAutofit fontScale="85000" lnSpcReduction="20000"/>
          </a:bodyPr>
          <a:lstStyle/>
          <a:p>
            <a:r>
              <a:rPr lang="es-EC" b="1" dirty="0"/>
              <a:t>Art. 00.-</a:t>
            </a:r>
            <a:r>
              <a:rPr lang="es-EC" dirty="0"/>
              <a:t> </a:t>
            </a:r>
            <a:r>
              <a:rPr lang="es-EC" b="1" dirty="0"/>
              <a:t>Normativa</a:t>
            </a:r>
            <a:r>
              <a:rPr lang="es-EC" dirty="0"/>
              <a:t>. El nivel central de la Autoridad Educativa Nacional expedirá la normativa para el sistema de regulación de costos de los servicios educativos en las instituciones educativas particulares y fiscomisionales, con base a estándares de acreditación institucional y análisis de costos. El nivel central diseñará y actualizará el sistema de regulación de costos, mientras que las instancias desconcentradas se encargarán de la ejecución del mismo y de suscribir las resoluciones respectivas. </a:t>
            </a:r>
          </a:p>
        </p:txBody>
      </p:sp>
    </p:spTree>
    <p:extLst>
      <p:ext uri="{BB962C8B-B14F-4D97-AF65-F5344CB8AC3E}">
        <p14:creationId xmlns:p14="http://schemas.microsoft.com/office/powerpoint/2010/main" val="243348978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sz="3100" b="1" dirty="0"/>
              <a:t>CAPÍTULO VIII. DE LA JORNADA LABORAL DE DIRECTIVOS Y </a:t>
            </a:r>
            <a:r>
              <a:rPr lang="es-EC" sz="3100" b="1" dirty="0" smtClean="0"/>
              <a:t>DOCENTES</a:t>
            </a:r>
            <a:endParaRPr lang="es-EC" dirty="0"/>
          </a:p>
        </p:txBody>
      </p:sp>
      <p:sp>
        <p:nvSpPr>
          <p:cNvPr id="3" name="2 Marcador de contenido"/>
          <p:cNvSpPr>
            <a:spLocks noGrp="1"/>
          </p:cNvSpPr>
          <p:nvPr>
            <p:ph idx="1"/>
          </p:nvPr>
        </p:nvSpPr>
        <p:spPr/>
        <p:txBody>
          <a:bodyPr>
            <a:normAutofit fontScale="92500"/>
          </a:bodyPr>
          <a:lstStyle/>
          <a:p>
            <a:r>
              <a:rPr lang="es-EC" b="1" dirty="0"/>
              <a:t>Art. 297.-</a:t>
            </a:r>
            <a:r>
              <a:rPr lang="es-EC" dirty="0"/>
              <a:t> </a:t>
            </a:r>
            <a:r>
              <a:rPr lang="es-EC" b="1" dirty="0"/>
              <a:t>Jornada Laboral.</a:t>
            </a:r>
            <a:r>
              <a:rPr lang="es-EC" dirty="0"/>
              <a:t> La jornada de trabajo de los docentes de las instituciones educativas públicas y fiscomisionales será de cuarenta (40) horas semanales, de conformidad con lo establecido en el artículo 117 de la Ley Orgánica de Educación Intercultural. </a:t>
            </a:r>
          </a:p>
          <a:p>
            <a:endParaRPr lang="es-EC" dirty="0"/>
          </a:p>
        </p:txBody>
      </p:sp>
    </p:spTree>
    <p:extLst>
      <p:ext uri="{BB962C8B-B14F-4D97-AF65-F5344CB8AC3E}">
        <p14:creationId xmlns:p14="http://schemas.microsoft.com/office/powerpoint/2010/main" val="2777225694"/>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33066" y="2792743"/>
            <a:ext cx="5064953" cy="1900973"/>
          </a:xfrm>
        </p:spPr>
        <p:txBody>
          <a:bodyPr>
            <a:normAutofit fontScale="90000"/>
          </a:bodyPr>
          <a:lstStyle/>
          <a:p>
            <a:r>
              <a:rPr lang="es-EC" b="1" dirty="0"/>
              <a:t>Vacaciones de directivos y docentes.</a:t>
            </a:r>
            <a:endParaRPr lang="es-EC" dirty="0"/>
          </a:p>
        </p:txBody>
      </p:sp>
      <p:sp>
        <p:nvSpPr>
          <p:cNvPr id="3" name="2 Marcador de contenido"/>
          <p:cNvSpPr>
            <a:spLocks noGrp="1"/>
          </p:cNvSpPr>
          <p:nvPr>
            <p:ph idx="1"/>
          </p:nvPr>
        </p:nvSpPr>
        <p:spPr>
          <a:xfrm rot="900000">
            <a:off x="3444200" y="999458"/>
            <a:ext cx="4995435" cy="5302423"/>
          </a:xfrm>
        </p:spPr>
        <p:txBody>
          <a:bodyPr>
            <a:normAutofit fontScale="85000" lnSpcReduction="20000"/>
          </a:bodyPr>
          <a:lstStyle/>
          <a:p>
            <a:r>
              <a:rPr lang="es-EC" b="1" dirty="0"/>
              <a:t>Art. 298.- Vacaciones de directivos y docentes. </a:t>
            </a:r>
            <a:r>
              <a:rPr lang="es-EC" dirty="0"/>
              <a:t>Los directivos y docentes que prestan sus servicios en instituciones educativas públicas y fiscomisionales, gozarán de treinta (30) días de vacaciones en el año. Las vacaciones se podrán tomar sólo una vez que termine el año lectivo. </a:t>
            </a:r>
          </a:p>
          <a:p>
            <a:r>
              <a:rPr lang="es-EC" dirty="0"/>
              <a:t> </a:t>
            </a:r>
            <a:r>
              <a:rPr lang="es-EC" dirty="0" smtClean="0"/>
              <a:t>Para </a:t>
            </a:r>
            <a:r>
              <a:rPr lang="es-EC" dirty="0"/>
              <a:t>la concesión de las vacaciones se estará a lo previsto en la Ley Orgánica del Servicio Público y su Reglamento</a:t>
            </a:r>
            <a:r>
              <a:rPr lang="es-EC" dirty="0" smtClean="0"/>
              <a:t>.</a:t>
            </a:r>
            <a:endParaRPr lang="es-EC" dirty="0"/>
          </a:p>
        </p:txBody>
      </p:sp>
    </p:spTree>
    <p:extLst>
      <p:ext uri="{BB962C8B-B14F-4D97-AF65-F5344CB8AC3E}">
        <p14:creationId xmlns:p14="http://schemas.microsoft.com/office/powerpoint/2010/main" val="164629260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Kilter">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Kilter">
      <a:maj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ilter">
      <a:fillStyleLst>
        <a:solidFill>
          <a:schemeClr val="phClr"/>
        </a:solidFill>
        <a:gradFill rotWithShape="1">
          <a:gsLst>
            <a:gs pos="0">
              <a:schemeClr val="phClr">
                <a:tint val="14000"/>
                <a:satMod val="180000"/>
                <a:lumMod val="100000"/>
              </a:schemeClr>
            </a:gs>
            <a:gs pos="42000">
              <a:schemeClr val="phClr">
                <a:tint val="40000"/>
                <a:satMod val="160000"/>
                <a:lumMod val="94000"/>
              </a:schemeClr>
            </a:gs>
            <a:gs pos="100000">
              <a:schemeClr val="phClr">
                <a:tint val="94000"/>
                <a:satMod val="140000"/>
              </a:schemeClr>
            </a:gs>
          </a:gsLst>
          <a:lin ang="5160000" scaled="1"/>
        </a:gradFill>
        <a:gradFill rotWithShape="1">
          <a:gsLst>
            <a:gs pos="38000">
              <a:schemeClr val="phClr">
                <a:satMod val="120000"/>
              </a:schemeClr>
            </a:gs>
            <a:gs pos="100000">
              <a:schemeClr val="phClr">
                <a:shade val="60000"/>
                <a:satMod val="180000"/>
                <a:lumMod val="70000"/>
              </a:schemeClr>
            </a:gs>
          </a:gsLst>
          <a:lin ang="4680000" scaled="0"/>
        </a:gradFill>
      </a:fillStyleLst>
      <a:lnStyleLst>
        <a:ln w="12700" cap="flat" cmpd="sng" algn="ctr">
          <a:solidFill>
            <a:schemeClr val="phClr">
              <a:shade val="50000"/>
            </a:schemeClr>
          </a:solidFill>
          <a:prstDash val="solid"/>
        </a:ln>
        <a:ln w="25400" cap="flat" cmpd="sng" algn="ctr">
          <a:solidFill>
            <a:schemeClr val="phClr">
              <a:shade val="75000"/>
              <a:lumMod val="90000"/>
            </a:schemeClr>
          </a:solidFill>
          <a:prstDash val="solid"/>
        </a:ln>
        <a:ln w="38100" cap="flat" cmpd="sng" algn="ctr">
          <a:solidFill>
            <a:schemeClr val="phClr"/>
          </a:solidFill>
          <a:prstDash val="solid"/>
        </a:ln>
      </a:lnStyleLst>
      <a:effectStyleLst>
        <a:effectStyle>
          <a:effectLst>
            <a:outerShdw blurRad="63500" dist="12700" dir="5400000" sx="102000" sy="102000" rotWithShape="0">
              <a:srgbClr val="000000">
                <a:alpha val="20000"/>
              </a:srgbClr>
            </a:outerShdw>
          </a:effectLst>
        </a:effectStyle>
        <a:effectStyle>
          <a:effectLst>
            <a:outerShdw blurRad="76200" dist="25400" dir="5400000" rotWithShape="0">
              <a:srgbClr val="000000">
                <a:alpha val="50000"/>
              </a:srgbClr>
            </a:outerShdw>
          </a:effectLst>
          <a:scene3d>
            <a:camera prst="orthographicFront">
              <a:rot lat="0" lon="0" rev="0"/>
            </a:camera>
            <a:lightRig rig="glow" dir="tl">
              <a:rot lat="0" lon="0" rev="19800000"/>
            </a:lightRig>
          </a:scene3d>
          <a:sp3d prstMaterial="metal">
            <a:bevelT w="152400" h="63500" prst="softRound"/>
          </a:sp3d>
        </a:effectStyle>
        <a:effectStyle>
          <a:effectLst>
            <a:outerShdw blurRad="107950" dist="12700" dir="5040000" rotWithShape="0">
              <a:srgbClr val="000000">
                <a:alpha val="54000"/>
              </a:srgbClr>
            </a:outerShdw>
          </a:effectLst>
          <a:scene3d>
            <a:camera prst="orthographicFront">
              <a:rot lat="0" lon="0" rev="0"/>
            </a:camera>
            <a:lightRig rig="threePt" dir="tl">
              <a:rot lat="0" lon="0" rev="19800000"/>
            </a:lightRig>
          </a:scene3d>
          <a:sp3d prstMaterial="plastic">
            <a:bevelT h="63500" prst="softRound"/>
          </a:sp3d>
        </a:effectStyle>
      </a:effectStyleLst>
      <a:bgFillStyleLst>
        <a:solidFill>
          <a:schemeClr val="phClr"/>
        </a:solidFill>
        <a:gradFill rotWithShape="1">
          <a:gsLst>
            <a:gs pos="0">
              <a:schemeClr val="phClr">
                <a:tint val="95000"/>
                <a:satMod val="140000"/>
                <a:lumMod val="120000"/>
              </a:schemeClr>
            </a:gs>
            <a:gs pos="100000">
              <a:schemeClr val="phClr">
                <a:tint val="95000"/>
                <a:shade val="70000"/>
                <a:satMod val="180000"/>
                <a:lumMod val="82000"/>
              </a:schemeClr>
            </a:gs>
          </a:gsLst>
          <a:path path="circle">
            <a:fillToRect l="25000" t="25000" r="25000" b="25000"/>
          </a:path>
        </a:gradFill>
        <a:gradFill rotWithShape="1">
          <a:gsLst>
            <a:gs pos="0">
              <a:schemeClr val="phClr">
                <a:tint val="94000"/>
                <a:satMod val="140000"/>
                <a:lumMod val="120000"/>
              </a:schemeClr>
            </a:gs>
            <a:gs pos="100000">
              <a:schemeClr val="phClr">
                <a:tint val="97000"/>
                <a:shade val="70000"/>
                <a:satMod val="190000"/>
                <a:lumMod val="72000"/>
              </a:schemeClr>
            </a:gs>
          </a:gsLst>
          <a:path path="circle">
            <a:fillToRect l="50000" t="50000" r="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TC101859865[[fn=Kilter]]</Template>
  <TotalTime>227</TotalTime>
  <Words>2565</Words>
  <Application>Microsoft Office PowerPoint</Application>
  <PresentationFormat>Presentación en pantalla (4:3)</PresentationFormat>
  <Paragraphs>122</Paragraphs>
  <Slides>38</Slides>
  <Notes>0</Notes>
  <HiddenSlides>0</HiddenSlides>
  <MMClips>0</MMClips>
  <ScaleCrop>false</ScaleCrop>
  <HeadingPairs>
    <vt:vector size="4" baseType="variant">
      <vt:variant>
        <vt:lpstr>Tema</vt:lpstr>
      </vt:variant>
      <vt:variant>
        <vt:i4>1</vt:i4>
      </vt:variant>
      <vt:variant>
        <vt:lpstr>Títulos de diapositiva</vt:lpstr>
      </vt:variant>
      <vt:variant>
        <vt:i4>38</vt:i4>
      </vt:variant>
    </vt:vector>
  </HeadingPairs>
  <TitlesOfParts>
    <vt:vector size="39" baseType="lpstr">
      <vt:lpstr>Kilter</vt:lpstr>
      <vt:lpstr>NOVEDADES DEL NUEVO REGLAMENTO DE LA LOEI</vt:lpstr>
      <vt:lpstr>CAPÍTULO V. DE LA EVALUACIÓN EDUCATIVA</vt:lpstr>
      <vt:lpstr>CAPÍTULO V. DE LA EVALUACIÓN EDUCATIVA</vt:lpstr>
      <vt:lpstr>CAPÍTULO V. DE LA EVALUACIÓN EDUCATIVA</vt:lpstr>
      <vt:lpstr>CAPÍTULO V. DE LA EVALUACIÓN EDUCATIVA</vt:lpstr>
      <vt:lpstr>CAPÍTULO I. DEL CURRÍCULO NACIONAL</vt:lpstr>
      <vt:lpstr>Proyecto Educativo Institucional</vt:lpstr>
      <vt:lpstr>Proyecto Educativo Institucional</vt:lpstr>
      <vt:lpstr>Proyecto Educativo Institucional</vt:lpstr>
      <vt:lpstr>Hora pedagógica.</vt:lpstr>
      <vt:lpstr>CÓDIGO DE CONVIVENCIA</vt:lpstr>
      <vt:lpstr>CÓDIGO DE CONVIVENCIA</vt:lpstr>
      <vt:lpstr>CÓDIGO DE CONVIVENCIA</vt:lpstr>
      <vt:lpstr>CÓDIGO DE CONVIVENCIA</vt:lpstr>
      <vt:lpstr>CÓDIGO DE CONVIVENCIA</vt:lpstr>
      <vt:lpstr>DEL REGLAMENTO INTERNO</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Acreditación</vt:lpstr>
      <vt:lpstr>Categorización.</vt:lpstr>
      <vt:lpstr>Control</vt:lpstr>
      <vt:lpstr>Control</vt:lpstr>
      <vt:lpstr>CONTROL</vt:lpstr>
      <vt:lpstr>CONTROL</vt:lpstr>
      <vt:lpstr>DE LAS AUTORIDADES Y ÓRGANOS DE LAS INSTITUCIONES EDUCATIVAS</vt:lpstr>
      <vt:lpstr>DE LAS AUTORIDADES Y ÓRGANOS DE LAS INSTITUCIONES EDUCATIVAS</vt:lpstr>
      <vt:lpstr>DE LAS AUTORIDADES Y ÓRGANOS DE LAS INSTITUCIONES EDUCATIVAS</vt:lpstr>
      <vt:lpstr>DE LAS AUTORIDADES Y ÓRGANOS DE LAS INSTITUCIONES EDUCATIVAS</vt:lpstr>
      <vt:lpstr>DE LAS AUTORIDADES Y ÓRGANOS DE LAS INSTITUCIONES EDUCATIVAS</vt:lpstr>
      <vt:lpstr>DE LA REGULACIÓN DEL COSTO DE LA EDUCACIÓN EN LOS INSTITUCIONES EDUCATIVAS PARTICULARES Y FISCOMISIONALES</vt:lpstr>
      <vt:lpstr>CAPÍTULO VIII. DE LA JORNADA LABORAL DE DIRECTIVOS Y DOCENTES</vt:lpstr>
      <vt:lpstr>Vacaciones de directivos y docentes.</vt:lpstr>
    </vt:vector>
  </TitlesOfParts>
  <Company>CONFEDEC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Romulo</dc:creator>
  <cp:lastModifiedBy>Fernando Pesantez</cp:lastModifiedBy>
  <cp:revision>15</cp:revision>
  <dcterms:created xsi:type="dcterms:W3CDTF">2012-02-03T13:41:13Z</dcterms:created>
  <dcterms:modified xsi:type="dcterms:W3CDTF">2012-03-24T01:03:18Z</dcterms:modified>
</cp:coreProperties>
</file>